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37D25-9381-4FC6-9A1F-CBDBE80E08C8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670EA-CC57-4775-9AF5-710209648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46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670EA-CC57-4775-9AF5-7102096487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18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73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8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5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42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6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32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41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6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06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60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C154C-1197-4A66-BBCC-00A8840AB7C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8494C-0048-4117-9A54-02451F7F9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7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 </a:t>
            </a:r>
            <a:br>
              <a:rPr lang="en-GB" dirty="0" smtClean="0"/>
            </a:br>
            <a:r>
              <a:rPr lang="en-GB" dirty="0" smtClean="0"/>
              <a:t>Grid multiplication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Monday 23</a:t>
            </a:r>
            <a:r>
              <a:rPr lang="en-GB" baseline="30000" dirty="0" smtClean="0"/>
              <a:t>rd</a:t>
            </a:r>
            <a:r>
              <a:rPr lang="en-GB" dirty="0" smtClean="0"/>
              <a:t> March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121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2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Multiplying using the grid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WALT: I can multiply a 2-digit number by a 1-digit number using short formal methods</a:t>
            </a:r>
          </a:p>
          <a:p>
            <a:pPr marL="0" indent="0">
              <a:buNone/>
            </a:pPr>
            <a:r>
              <a:rPr lang="en-GB" sz="2800" dirty="0"/>
              <a:t>Success criteria:</a:t>
            </a:r>
          </a:p>
          <a:p>
            <a:pPr lvl="0"/>
            <a:r>
              <a:rPr lang="en-GB" sz="2800" dirty="0"/>
              <a:t>Use the grid method to multiply</a:t>
            </a:r>
          </a:p>
          <a:p>
            <a:pPr lvl="0"/>
            <a:r>
              <a:rPr lang="en-GB" sz="2800" dirty="0"/>
              <a:t>Set out the numbers so they line up correctly</a:t>
            </a:r>
          </a:p>
          <a:p>
            <a:pPr lvl="0"/>
            <a:r>
              <a:rPr lang="en-GB" sz="2800" dirty="0"/>
              <a:t>Explain what I have done clearly</a:t>
            </a:r>
          </a:p>
          <a:p>
            <a:pPr lvl="0"/>
            <a:r>
              <a:rPr lang="en-GB" sz="2800" dirty="0"/>
              <a:t>Check my answer by estimating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33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Method: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Write the number sentence out e.g. 16 x 4= </a:t>
            </a:r>
          </a:p>
          <a:p>
            <a:r>
              <a:rPr lang="en-GB" sz="2400" dirty="0" smtClean="0"/>
              <a:t>Partition the bigger number (10 and 6)</a:t>
            </a:r>
          </a:p>
          <a:p>
            <a:r>
              <a:rPr lang="en-GB" sz="2400" dirty="0" smtClean="0"/>
              <a:t>Fill in the grid with the partitioned numbers along the top. Put the number you are multiplying by under the multiplication sign in the corner.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Complete the empty boxes by multiplying them in turn. Then add up those two answers either mentally or using column addition. Complete the number sentence.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11840"/>
              </p:ext>
            </p:extLst>
          </p:nvPr>
        </p:nvGraphicFramePr>
        <p:xfrm>
          <a:off x="899592" y="371703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40 + 24 = 64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36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Your task: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A sheet of pre-drawn grids (RS716) has been uploaded to your Abacus </a:t>
            </a:r>
            <a:r>
              <a:rPr lang="en-GB" sz="2800" dirty="0" err="1" smtClean="0"/>
              <a:t>activelearn</a:t>
            </a:r>
            <a:r>
              <a:rPr lang="en-GB" sz="2800" dirty="0" smtClean="0"/>
              <a:t> page if you would like to print them out to write on, or you can draw your own grids using a ruler.</a:t>
            </a:r>
          </a:p>
          <a:p>
            <a:r>
              <a:rPr lang="en-GB" sz="2800" dirty="0" smtClean="0"/>
              <a:t>Choose your level of challenge. Remember you can always change your level if you think it is too easy or too hard.</a:t>
            </a:r>
          </a:p>
          <a:p>
            <a:r>
              <a:rPr lang="en-GB" sz="2800" dirty="0" smtClean="0"/>
              <a:t>If you are not sure of your multiplication facts then use a times table square or page showing the multiplication tables to help.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1691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Challenge 1: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5 x 14  =</a:t>
            </a:r>
          </a:p>
          <a:p>
            <a:pPr marL="514350" indent="-514350">
              <a:buAutoNum type="arabicPeriod"/>
            </a:pPr>
            <a:r>
              <a:rPr lang="en-GB" dirty="0" smtClean="0"/>
              <a:t>15 x 3 = </a:t>
            </a:r>
          </a:p>
          <a:p>
            <a:pPr marL="514350" indent="-514350">
              <a:buAutoNum type="arabicPeriod"/>
            </a:pPr>
            <a:r>
              <a:rPr lang="en-GB" dirty="0" smtClean="0"/>
              <a:t>5 x 13 =</a:t>
            </a:r>
          </a:p>
          <a:p>
            <a:pPr marL="514350" indent="-514350">
              <a:buAutoNum type="arabicPeriod"/>
            </a:pPr>
            <a:r>
              <a:rPr lang="en-GB" dirty="0" smtClean="0"/>
              <a:t>16 x 4 =</a:t>
            </a:r>
          </a:p>
          <a:p>
            <a:pPr marL="514350" indent="-514350">
              <a:buAutoNum type="arabicPeriod"/>
            </a:pPr>
            <a:r>
              <a:rPr lang="en-GB" dirty="0" smtClean="0"/>
              <a:t>3 x 17 = </a:t>
            </a:r>
          </a:p>
          <a:p>
            <a:pPr marL="514350" indent="-514350">
              <a:buAutoNum type="arabicPeriod"/>
            </a:pPr>
            <a:r>
              <a:rPr lang="en-GB" dirty="0" smtClean="0"/>
              <a:t>15 x 5 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65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Challenge 2: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5 x 23 =</a:t>
            </a:r>
          </a:p>
          <a:p>
            <a:pPr marL="514350" indent="-514350">
              <a:buAutoNum type="arabicPeriod"/>
            </a:pPr>
            <a:r>
              <a:rPr lang="en-GB" dirty="0" smtClean="0"/>
              <a:t>32 x 4 =</a:t>
            </a:r>
          </a:p>
          <a:p>
            <a:pPr marL="514350" indent="-514350">
              <a:buAutoNum type="arabicPeriod"/>
            </a:pPr>
            <a:r>
              <a:rPr lang="en-GB" dirty="0" smtClean="0"/>
              <a:t>27 x 3 =</a:t>
            </a:r>
          </a:p>
          <a:p>
            <a:pPr marL="514350" indent="-514350">
              <a:buAutoNum type="arabicPeriod"/>
            </a:pPr>
            <a:r>
              <a:rPr lang="en-GB" dirty="0" smtClean="0"/>
              <a:t>5 x 24 =</a:t>
            </a:r>
          </a:p>
          <a:p>
            <a:pPr marL="514350" indent="-514350">
              <a:buAutoNum type="arabicPeriod"/>
            </a:pPr>
            <a:r>
              <a:rPr lang="en-GB" dirty="0" smtClean="0"/>
              <a:t>26 x 4 =</a:t>
            </a:r>
          </a:p>
          <a:p>
            <a:pPr marL="514350" indent="-514350">
              <a:buAutoNum type="arabicPeriod"/>
            </a:pPr>
            <a:r>
              <a:rPr lang="en-GB" dirty="0" smtClean="0"/>
              <a:t>3 x 29 =</a:t>
            </a:r>
          </a:p>
          <a:p>
            <a:pPr marL="514350" indent="-514350">
              <a:buAutoNum type="arabicPeriod"/>
            </a:pPr>
            <a:r>
              <a:rPr lang="en-GB" dirty="0" smtClean="0"/>
              <a:t>5 x 27 =</a:t>
            </a:r>
          </a:p>
          <a:p>
            <a:pPr marL="514350" indent="-514350">
              <a:buAutoNum type="arabicPeriod"/>
            </a:pPr>
            <a:r>
              <a:rPr lang="en-GB" dirty="0" smtClean="0"/>
              <a:t>28 x 4 =</a:t>
            </a:r>
          </a:p>
          <a:p>
            <a:pPr marL="0" indent="0">
              <a:buNone/>
            </a:pPr>
            <a:r>
              <a:rPr lang="en-GB" dirty="0" smtClean="0"/>
              <a:t>Think: If the answer to ? X ?? </a:t>
            </a:r>
            <a:r>
              <a:rPr lang="en-GB" smtClean="0"/>
              <a:t>is </a:t>
            </a:r>
            <a:r>
              <a:rPr lang="en-GB" dirty="0" smtClean="0"/>
              <a:t>an odd number, what do we know about the numbers in each of the boxes? Can we say for definite that any of the boxes are odd or even?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02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Challenge 3 (Extension):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42 x 5 =</a:t>
            </a:r>
          </a:p>
          <a:p>
            <a:pPr marL="514350" indent="-514350">
              <a:buAutoNum type="arabicPeriod"/>
            </a:pPr>
            <a:r>
              <a:rPr lang="en-GB" dirty="0" smtClean="0"/>
              <a:t>28 x 4 =</a:t>
            </a:r>
          </a:p>
          <a:p>
            <a:pPr marL="514350" indent="-514350">
              <a:buAutoNum type="arabicPeriod"/>
            </a:pPr>
            <a:r>
              <a:rPr lang="en-GB" dirty="0" smtClean="0"/>
              <a:t>43 x 4 =</a:t>
            </a:r>
          </a:p>
          <a:p>
            <a:pPr marL="514350" indent="-514350">
              <a:buAutoNum type="arabicPeriod"/>
            </a:pPr>
            <a:r>
              <a:rPr lang="en-GB" dirty="0" smtClean="0"/>
              <a:t>38 x 4 =</a:t>
            </a:r>
          </a:p>
          <a:p>
            <a:pPr marL="514350" indent="-514350">
              <a:buAutoNum type="arabicPeriod"/>
            </a:pPr>
            <a:r>
              <a:rPr lang="en-GB" dirty="0" smtClean="0"/>
              <a:t>3 x 39 =</a:t>
            </a:r>
          </a:p>
          <a:p>
            <a:pPr marL="0" indent="0">
              <a:buNone/>
            </a:pPr>
            <a:r>
              <a:rPr lang="en-GB" dirty="0" smtClean="0"/>
              <a:t>Think: Carry out some grid multiplications to find </a:t>
            </a:r>
            <a:r>
              <a:rPr lang="en-GB" dirty="0"/>
              <a:t>two numbers with a product as close to 222 as possible. One number should be less than 10 and the other between 20 and 30. R</a:t>
            </a:r>
            <a:r>
              <a:rPr lang="en-GB" dirty="0" smtClean="0"/>
              <a:t>ecord your </a:t>
            </a:r>
            <a:r>
              <a:rPr lang="en-GB" dirty="0"/>
              <a:t>multiplications using the grid </a:t>
            </a:r>
            <a:r>
              <a:rPr lang="en-GB" dirty="0" smtClean="0"/>
              <a:t>method.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35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Answers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863409"/>
              </p:ext>
            </p:extLst>
          </p:nvPr>
        </p:nvGraphicFramePr>
        <p:xfrm>
          <a:off x="457200" y="16002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2160240"/>
                <a:gridCol w="2448272"/>
                <a:gridCol w="238660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Challenge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Challenge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Challenge 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Both 1’s digits would be odd numbers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8x28 or 9x25 are the closest</a:t>
                      </a:r>
                      <a:r>
                        <a:rPr lang="en-GB" baseline="0" dirty="0" smtClean="0"/>
                        <a:t> answers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405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593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460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Maths  Grid multiplication</vt:lpstr>
      <vt:lpstr>Multiplying using the grid method</vt:lpstr>
      <vt:lpstr>Method:</vt:lpstr>
      <vt:lpstr>Your task:</vt:lpstr>
      <vt:lpstr>Challenge 1:</vt:lpstr>
      <vt:lpstr>Challenge 2:</vt:lpstr>
      <vt:lpstr>Challenge 3 (Extension):</vt:lpstr>
      <vt:lpstr>Answers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 Grid multiplication</dc:title>
  <dc:creator>Emily Manners</dc:creator>
  <cp:lastModifiedBy>Emily Manners</cp:lastModifiedBy>
  <cp:revision>7</cp:revision>
  <dcterms:created xsi:type="dcterms:W3CDTF">2020-03-22T15:56:13Z</dcterms:created>
  <dcterms:modified xsi:type="dcterms:W3CDTF">2020-03-22T16:52:05Z</dcterms:modified>
</cp:coreProperties>
</file>