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4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67" r:id="rId12"/>
  </p:sldIdLst>
  <p:sldSz cx="9144000" cy="6858000" type="screen4x3"/>
  <p:notesSz cx="6858000" cy="9144000"/>
  <p:embeddedFontLst>
    <p:embeddedFont>
      <p:font typeface="Twinkl SemiBold" pitchFamily="2" charset="0"/>
      <p:bold r:id="rId15"/>
    </p:embeddedFont>
    <p:embeddedFont>
      <p:font typeface="Twinkl" panose="020B0604020202020204" pitchFamily="2" charset="0"/>
      <p:regular r:id="rId16"/>
      <p:bold r:id="rId17"/>
    </p:embeddedFont>
    <p:embeddedFont>
      <p:font typeface="Sassoon Infant Rg" panose="02000503030000020003" pitchFamily="50" charset="0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Tuffy" panose="020B0603060100000000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DED4"/>
    <a:srgbClr val="CEDF98"/>
    <a:srgbClr val="C9085B"/>
    <a:srgbClr val="88CCC1"/>
    <a:srgbClr val="86CDBF"/>
    <a:srgbClr val="DE1E5A"/>
    <a:srgbClr val="18A0DB"/>
    <a:srgbClr val="BC01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09" autoAdjust="0"/>
    <p:restoredTop sz="94660"/>
  </p:normalViewPr>
  <p:slideViewPr>
    <p:cSldViewPr snapToGrid="0" showGuides="1">
      <p:cViewPr>
        <p:scale>
          <a:sx n="96" d="100"/>
          <a:sy n="96" d="100"/>
        </p:scale>
        <p:origin x="-950" y="-14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8D5541C-1F48-4244-8EF8-6FD07B8DF9AB}" type="datetimeFigureOut">
              <a:rPr lang="en-GB"/>
              <a:pPr>
                <a:defRPr/>
              </a:pPr>
              <a:t>31/03/2020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02B95D9-E897-496A-B856-330521438C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849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8C48C0C-6724-4C9D-AFA2-FE7DAF0F1017}" type="datetimeFigureOut">
              <a:rPr lang="en-GB"/>
              <a:pPr>
                <a:defRPr/>
              </a:pPr>
              <a:t>31/03/2020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0021EC7-BC54-43FA-BA5E-67D3DEF286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2392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350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6934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8935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3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1652583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113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1"/>
          <p:cNvSpPr txBox="1">
            <a:spLocks noChangeArrowheads="1"/>
          </p:cNvSpPr>
          <p:nvPr/>
        </p:nvSpPr>
        <p:spPr bwMode="auto">
          <a:xfrm>
            <a:off x="2789238" y="6245225"/>
            <a:ext cx="356552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50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Photo courtesy of Julio.garciah (@flickr.com) - granted under creative commons licence – attribution</a:t>
            </a:r>
          </a:p>
        </p:txBody>
      </p:sp>
      <p:sp>
        <p:nvSpPr>
          <p:cNvPr id="17411" name="Title 20"/>
          <p:cNvSpPr>
            <a:spLocks/>
          </p:cNvSpPr>
          <p:nvPr/>
        </p:nvSpPr>
        <p:spPr bwMode="auto">
          <a:xfrm>
            <a:off x="1390650" y="787400"/>
            <a:ext cx="2797175" cy="520700"/>
          </a:xfrm>
          <a:prstGeom prst="roundRect">
            <a:avLst>
              <a:gd name="adj" fmla="val 9639"/>
            </a:avLst>
          </a:prstGeom>
          <a:solidFill>
            <a:srgbClr val="CEDF9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  <a:latin typeface="Twinkl SemiBold" pitchFamily="2" charset="0"/>
              </a:rPr>
              <a:t>Greece</a:t>
            </a:r>
          </a:p>
        </p:txBody>
      </p:sp>
      <p:sp>
        <p:nvSpPr>
          <p:cNvPr id="17412" name="AutoShape 2" descr="Image result for bermuda fl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7413" name="Rectangle 14"/>
          <p:cNvSpPr>
            <a:spLocks noChangeArrowheads="1"/>
          </p:cNvSpPr>
          <p:nvPr/>
        </p:nvSpPr>
        <p:spPr bwMode="auto">
          <a:xfrm>
            <a:off x="4305300" y="1570038"/>
            <a:ext cx="3816350" cy="495300"/>
          </a:xfrm>
          <a:prstGeom prst="rect">
            <a:avLst/>
          </a:prstGeom>
          <a:solidFill>
            <a:srgbClr val="B5DE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Easter festival begins before Easter.</a:t>
            </a:r>
          </a:p>
        </p:txBody>
      </p:sp>
      <p:sp>
        <p:nvSpPr>
          <p:cNvPr id="17414" name="Rectangle 10"/>
          <p:cNvSpPr>
            <a:spLocks noChangeArrowheads="1"/>
          </p:cNvSpPr>
          <p:nvPr/>
        </p:nvSpPr>
        <p:spPr bwMode="auto">
          <a:xfrm>
            <a:off x="4305300" y="2135188"/>
            <a:ext cx="3816350" cy="1327150"/>
          </a:xfrm>
          <a:prstGeom prst="rect">
            <a:avLst/>
          </a:prstGeom>
          <a:solidFill>
            <a:srgbClr val="B5DE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On Maundy Thursday, Easter bread is baked and eggs are dyed red symbolising the blood of Christ.</a:t>
            </a:r>
          </a:p>
        </p:txBody>
      </p:sp>
      <p:sp>
        <p:nvSpPr>
          <p:cNvPr id="17415" name="Rectangle 8"/>
          <p:cNvSpPr>
            <a:spLocks noChangeArrowheads="1"/>
          </p:cNvSpPr>
          <p:nvPr/>
        </p:nvSpPr>
        <p:spPr bwMode="auto">
          <a:xfrm>
            <a:off x="4305300" y="3532188"/>
            <a:ext cx="3816350" cy="1327150"/>
          </a:xfrm>
          <a:prstGeom prst="rect">
            <a:avLst/>
          </a:prstGeom>
          <a:solidFill>
            <a:srgbClr val="B5DE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On Holy Saturday, people attend midnight mass where they all bring a candle to light from the churches' Holy Flame.</a:t>
            </a:r>
          </a:p>
        </p:txBody>
      </p:sp>
      <p:sp>
        <p:nvSpPr>
          <p:cNvPr id="17416" name="Rectangle 9"/>
          <p:cNvSpPr>
            <a:spLocks noChangeArrowheads="1"/>
          </p:cNvSpPr>
          <p:nvPr/>
        </p:nvSpPr>
        <p:spPr bwMode="auto">
          <a:xfrm>
            <a:off x="4305300" y="4930775"/>
            <a:ext cx="3816350" cy="1047750"/>
          </a:xfrm>
          <a:prstGeom prst="rect">
            <a:avLst/>
          </a:prstGeom>
          <a:solidFill>
            <a:srgbClr val="B5DE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Easter Sunday is spent with friends and family for a meal of roast lamb.</a:t>
            </a:r>
          </a:p>
        </p:txBody>
      </p:sp>
      <p:pic>
        <p:nvPicPr>
          <p:cNvPr id="17417" name="Picture 4" descr="http://farm3.staticflickr.com/2801/4493669247_38fde35d85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4" b="5156"/>
          <a:stretch>
            <a:fillRect/>
          </a:stretch>
        </p:blipFill>
        <p:spPr bwMode="auto">
          <a:xfrm>
            <a:off x="1057275" y="1854200"/>
            <a:ext cx="3095625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525463"/>
            <a:ext cx="160972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/>
          <p:cNvSpPr>
            <a:spLocks noGrp="1"/>
          </p:cNvSpPr>
          <p:nvPr>
            <p:ph type="title"/>
          </p:nvPr>
        </p:nvSpPr>
        <p:spPr>
          <a:xfrm>
            <a:off x="1657350" y="787400"/>
            <a:ext cx="2797175" cy="520700"/>
          </a:xfrm>
          <a:solidFill>
            <a:srgbClr val="CEDF98"/>
          </a:solidFill>
        </p:spPr>
        <p:txBody>
          <a:bodyPr/>
          <a:lstStyle/>
          <a:p>
            <a:pPr eaLnBrk="1" hangingPunct="1"/>
            <a:r>
              <a:rPr lang="en-GB" altLang="en-US" sz="3600">
                <a:solidFill>
                  <a:schemeClr val="tx1"/>
                </a:solidFill>
              </a:rPr>
              <a:t>Australia</a:t>
            </a: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755650" y="1920875"/>
            <a:ext cx="3816350" cy="773113"/>
          </a:xfrm>
          <a:prstGeom prst="rect">
            <a:avLst/>
          </a:prstGeom>
          <a:solidFill>
            <a:srgbClr val="88CCC1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In Australia, the Easter bilby is an alternative to the Easter bunny.</a:t>
            </a:r>
          </a:p>
        </p:txBody>
      </p:sp>
      <p:sp>
        <p:nvSpPr>
          <p:cNvPr id="9220" name="Rectangle 8"/>
          <p:cNvSpPr>
            <a:spLocks noChangeArrowheads="1"/>
          </p:cNvSpPr>
          <p:nvPr/>
        </p:nvSpPr>
        <p:spPr bwMode="auto">
          <a:xfrm>
            <a:off x="755650" y="2898775"/>
            <a:ext cx="3816350" cy="773113"/>
          </a:xfrm>
          <a:prstGeom prst="rect">
            <a:avLst/>
          </a:prstGeom>
          <a:solidFill>
            <a:srgbClr val="88CCC1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/>
              <a:t>Chocolate bilbies are eaten as well as chocolate rabbits.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9221" name="Rectangle 9"/>
          <p:cNvSpPr>
            <a:spLocks noChangeArrowheads="1"/>
          </p:cNvSpPr>
          <p:nvPr/>
        </p:nvSpPr>
        <p:spPr bwMode="auto">
          <a:xfrm>
            <a:off x="755650" y="3876675"/>
            <a:ext cx="3816350" cy="773113"/>
          </a:xfrm>
          <a:prstGeom prst="rect">
            <a:avLst/>
          </a:prstGeom>
          <a:solidFill>
            <a:srgbClr val="88CCC1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Rabbits are considered pests in Australia.</a:t>
            </a:r>
          </a:p>
        </p:txBody>
      </p:sp>
      <p:pic>
        <p:nvPicPr>
          <p:cNvPr id="92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2430463"/>
            <a:ext cx="4510087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558800"/>
            <a:ext cx="1620837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4210050" y="1516063"/>
            <a:ext cx="3816350" cy="1047750"/>
          </a:xfrm>
          <a:prstGeom prst="rect">
            <a:avLst/>
          </a:prstGeom>
          <a:solidFill>
            <a:srgbClr val="88CCC1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On Easter Monday, boys roam around the streets and sprinkle girls with water or perfume. </a:t>
            </a:r>
          </a:p>
        </p:txBody>
      </p:sp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4210050" y="2657475"/>
            <a:ext cx="3816350" cy="773113"/>
          </a:xfrm>
          <a:prstGeom prst="rect">
            <a:avLst/>
          </a:prstGeom>
          <a:solidFill>
            <a:srgbClr val="88CCC1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Baskets of food are taken to church to be blessed.</a:t>
            </a:r>
          </a:p>
        </p:txBody>
      </p:sp>
      <p:sp>
        <p:nvSpPr>
          <p:cNvPr id="10244" name="Rectangle 9"/>
          <p:cNvSpPr>
            <a:spLocks noChangeArrowheads="1"/>
          </p:cNvSpPr>
          <p:nvPr/>
        </p:nvSpPr>
        <p:spPr bwMode="auto">
          <a:xfrm>
            <a:off x="4210050" y="3524250"/>
            <a:ext cx="3816350" cy="1049338"/>
          </a:xfrm>
          <a:prstGeom prst="rect">
            <a:avLst/>
          </a:prstGeom>
          <a:solidFill>
            <a:srgbClr val="88CCC1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On Easter Sunday, eggs are eaten and also a cake in the shape of a lamb to symbolise Christ.</a:t>
            </a:r>
          </a:p>
        </p:txBody>
      </p:sp>
      <p:sp>
        <p:nvSpPr>
          <p:cNvPr id="10245" name="TextBox 21"/>
          <p:cNvSpPr txBox="1">
            <a:spLocks noChangeArrowheads="1"/>
          </p:cNvSpPr>
          <p:nvPr/>
        </p:nvSpPr>
        <p:spPr bwMode="auto">
          <a:xfrm>
            <a:off x="2789238" y="6245225"/>
            <a:ext cx="356552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50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Photo courtesy of praktyczny.przewodnik (@flickr.com) - granted under creative commons licence – attribution</a:t>
            </a:r>
          </a:p>
        </p:txBody>
      </p:sp>
      <p:sp>
        <p:nvSpPr>
          <p:cNvPr id="10246" name="Rectangle 10"/>
          <p:cNvSpPr>
            <a:spLocks noChangeArrowheads="1"/>
          </p:cNvSpPr>
          <p:nvPr/>
        </p:nvSpPr>
        <p:spPr bwMode="auto">
          <a:xfrm>
            <a:off x="4205288" y="4667250"/>
            <a:ext cx="3816350" cy="1325563"/>
          </a:xfrm>
          <a:prstGeom prst="rect">
            <a:avLst/>
          </a:prstGeom>
          <a:solidFill>
            <a:srgbClr val="88CCC1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They also have painted Easter eggs called pisanki that are handcrafted and painted with traditional symbols of fertility and spring.</a:t>
            </a:r>
          </a:p>
        </p:txBody>
      </p:sp>
      <p:pic>
        <p:nvPicPr>
          <p:cNvPr id="1024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1516063"/>
            <a:ext cx="2989262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itle 20"/>
          <p:cNvSpPr>
            <a:spLocks/>
          </p:cNvSpPr>
          <p:nvPr/>
        </p:nvSpPr>
        <p:spPr bwMode="auto">
          <a:xfrm>
            <a:off x="1657350" y="787400"/>
            <a:ext cx="2797175" cy="520700"/>
          </a:xfrm>
          <a:prstGeom prst="roundRect">
            <a:avLst>
              <a:gd name="adj" fmla="val 9639"/>
            </a:avLst>
          </a:prstGeom>
          <a:solidFill>
            <a:srgbClr val="CEDF9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  <a:latin typeface="Twinkl SemiBold" pitchFamily="2" charset="0"/>
              </a:rPr>
              <a:t>Poland</a:t>
            </a:r>
          </a:p>
        </p:txBody>
      </p:sp>
      <p:pic>
        <p:nvPicPr>
          <p:cNvPr id="1024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549275"/>
            <a:ext cx="1620837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 r="806" b="19967"/>
          <a:stretch/>
        </p:blipFill>
        <p:spPr>
          <a:xfrm>
            <a:off x="438150" y="1808321"/>
            <a:ext cx="8258175" cy="4619900"/>
          </a:xfrm>
          <a:prstGeom prst="roundRect">
            <a:avLst>
              <a:gd name="adj" fmla="val 3026"/>
            </a:avLst>
          </a:prstGeom>
        </p:spPr>
      </p:pic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4576763" y="1319213"/>
            <a:ext cx="3816350" cy="771525"/>
          </a:xfrm>
          <a:prstGeom prst="rect">
            <a:avLst/>
          </a:prstGeom>
          <a:solidFill>
            <a:srgbClr val="88CCC1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In Scotland, they have egg rolling competitions. </a:t>
            </a:r>
          </a:p>
        </p:txBody>
      </p:sp>
      <p:sp>
        <p:nvSpPr>
          <p:cNvPr id="11268" name="Rectangle 8"/>
          <p:cNvSpPr>
            <a:spLocks noChangeArrowheads="1"/>
          </p:cNvSpPr>
          <p:nvPr/>
        </p:nvSpPr>
        <p:spPr bwMode="auto">
          <a:xfrm>
            <a:off x="4576763" y="2184400"/>
            <a:ext cx="3816350" cy="495300"/>
          </a:xfrm>
          <a:prstGeom prst="rect">
            <a:avLst/>
          </a:prstGeom>
          <a:solidFill>
            <a:srgbClr val="88CCC1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Eggs are boiled and then painted.</a:t>
            </a:r>
          </a:p>
        </p:txBody>
      </p:sp>
      <p:sp>
        <p:nvSpPr>
          <p:cNvPr id="11269" name="Rectangle 9"/>
          <p:cNvSpPr>
            <a:spLocks noChangeArrowheads="1"/>
          </p:cNvSpPr>
          <p:nvPr/>
        </p:nvSpPr>
        <p:spPr bwMode="auto">
          <a:xfrm>
            <a:off x="4576763" y="2773363"/>
            <a:ext cx="3816350" cy="1049337"/>
          </a:xfrm>
          <a:prstGeom prst="rect">
            <a:avLst/>
          </a:prstGeom>
          <a:solidFill>
            <a:srgbClr val="88CCC1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Children then roll eggs down grassy hills. Whoever’s egg rolls the farthest wins.</a:t>
            </a:r>
          </a:p>
        </p:txBody>
      </p:sp>
      <p:sp>
        <p:nvSpPr>
          <p:cNvPr id="11270" name="Rectangle 10"/>
          <p:cNvSpPr>
            <a:spLocks noChangeArrowheads="1"/>
          </p:cNvSpPr>
          <p:nvPr/>
        </p:nvSpPr>
        <p:spPr bwMode="auto">
          <a:xfrm>
            <a:off x="4572000" y="3916363"/>
            <a:ext cx="3816350" cy="1049337"/>
          </a:xfrm>
          <a:prstGeom prst="rect">
            <a:avLst/>
          </a:prstGeom>
          <a:solidFill>
            <a:srgbClr val="88CCC1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rolling of the egg symbolises the rolling away of the stone from Jesus’ tomb.</a:t>
            </a:r>
          </a:p>
        </p:txBody>
      </p:sp>
      <p:sp>
        <p:nvSpPr>
          <p:cNvPr id="11271" name="Title 20"/>
          <p:cNvSpPr>
            <a:spLocks/>
          </p:cNvSpPr>
          <p:nvPr/>
        </p:nvSpPr>
        <p:spPr bwMode="auto">
          <a:xfrm>
            <a:off x="1657350" y="787400"/>
            <a:ext cx="2797175" cy="520700"/>
          </a:xfrm>
          <a:prstGeom prst="roundRect">
            <a:avLst>
              <a:gd name="adj" fmla="val 9639"/>
            </a:avLst>
          </a:prstGeom>
          <a:solidFill>
            <a:srgbClr val="CEDF9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  <a:latin typeface="Twinkl SemiBold" pitchFamily="2" charset="0"/>
              </a:rPr>
              <a:t>Scotland</a:t>
            </a:r>
          </a:p>
        </p:txBody>
      </p:sp>
      <p:pic>
        <p:nvPicPr>
          <p:cNvPr id="1127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549275"/>
            <a:ext cx="1741487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21"/>
          <p:cNvSpPr txBox="1">
            <a:spLocks noChangeArrowheads="1"/>
          </p:cNvSpPr>
          <p:nvPr/>
        </p:nvSpPr>
        <p:spPr bwMode="auto">
          <a:xfrm>
            <a:off x="2789238" y="6245225"/>
            <a:ext cx="356552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50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Photo courtesy of mr.bologna (@flickr.com) - granted under creative commons licence – attribution</a:t>
            </a:r>
          </a:p>
        </p:txBody>
      </p:sp>
      <p:sp>
        <p:nvSpPr>
          <p:cNvPr id="12291" name="Title 20"/>
          <p:cNvSpPr>
            <a:spLocks/>
          </p:cNvSpPr>
          <p:nvPr/>
        </p:nvSpPr>
        <p:spPr bwMode="auto">
          <a:xfrm>
            <a:off x="1971675" y="787400"/>
            <a:ext cx="2797175" cy="520700"/>
          </a:xfrm>
          <a:prstGeom prst="roundRect">
            <a:avLst>
              <a:gd name="adj" fmla="val 9639"/>
            </a:avLst>
          </a:prstGeom>
          <a:solidFill>
            <a:srgbClr val="CEDF9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  <a:latin typeface="Twinkl SemiBold" pitchFamily="2" charset="0"/>
              </a:rPr>
              <a:t>Bermuda</a:t>
            </a:r>
          </a:p>
        </p:txBody>
      </p:sp>
      <p:sp>
        <p:nvSpPr>
          <p:cNvPr id="12292" name="AutoShape 2" descr="Image result for bermuda fl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pic>
        <p:nvPicPr>
          <p:cNvPr id="12293" name="Picture 6" descr="Image result for bermuda fl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4"/>
          <a:stretch>
            <a:fillRect/>
          </a:stretch>
        </p:blipFill>
        <p:spPr bwMode="auto">
          <a:xfrm>
            <a:off x="179388" y="550863"/>
            <a:ext cx="1973262" cy="10477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1187450"/>
            <a:ext cx="327342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Rectangle 14"/>
          <p:cNvSpPr>
            <a:spLocks noChangeArrowheads="1"/>
          </p:cNvSpPr>
          <p:nvPr/>
        </p:nvSpPr>
        <p:spPr bwMode="auto">
          <a:xfrm>
            <a:off x="2259013" y="1706563"/>
            <a:ext cx="3816350" cy="771525"/>
          </a:xfrm>
          <a:prstGeom prst="rect">
            <a:avLst/>
          </a:prstGeom>
          <a:solidFill>
            <a:srgbClr val="B5DE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In Bermuda, people fly kites to symbolise the rising of Christ.</a:t>
            </a:r>
          </a:p>
        </p:txBody>
      </p:sp>
      <p:pic>
        <p:nvPicPr>
          <p:cNvPr id="1229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768600"/>
            <a:ext cx="5210175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1"/>
          <p:cNvSpPr txBox="1">
            <a:spLocks noChangeArrowheads="1"/>
          </p:cNvSpPr>
          <p:nvPr/>
        </p:nvSpPr>
        <p:spPr bwMode="auto">
          <a:xfrm>
            <a:off x="2789238" y="6245225"/>
            <a:ext cx="356552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50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Photo courtesy of waitscm (@flickr.com) - granted under creative commons licence – attribution</a:t>
            </a:r>
          </a:p>
        </p:txBody>
      </p:sp>
      <p:sp>
        <p:nvSpPr>
          <p:cNvPr id="13315" name="Title 20"/>
          <p:cNvSpPr>
            <a:spLocks/>
          </p:cNvSpPr>
          <p:nvPr/>
        </p:nvSpPr>
        <p:spPr bwMode="auto">
          <a:xfrm>
            <a:off x="1590675" y="787400"/>
            <a:ext cx="2797175" cy="520700"/>
          </a:xfrm>
          <a:prstGeom prst="roundRect">
            <a:avLst>
              <a:gd name="adj" fmla="val 9639"/>
            </a:avLst>
          </a:prstGeom>
          <a:solidFill>
            <a:srgbClr val="CEDF9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  <a:latin typeface="Twinkl SemiBold" pitchFamily="2" charset="0"/>
              </a:rPr>
              <a:t>Germany</a:t>
            </a:r>
          </a:p>
        </p:txBody>
      </p:sp>
      <p:sp>
        <p:nvSpPr>
          <p:cNvPr id="13316" name="AutoShape 2" descr="Image result for bermuda fl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pic>
        <p:nvPicPr>
          <p:cNvPr id="1331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49275"/>
            <a:ext cx="1693863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2" descr="http://farm6.staticflickr.com/5268/5895188314_8523ac637c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1812925"/>
            <a:ext cx="6416675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Rectangle 14"/>
          <p:cNvSpPr>
            <a:spLocks noChangeArrowheads="1"/>
          </p:cNvSpPr>
          <p:nvPr/>
        </p:nvSpPr>
        <p:spPr bwMode="auto">
          <a:xfrm>
            <a:off x="755650" y="3286125"/>
            <a:ext cx="2406650" cy="1047750"/>
          </a:xfrm>
          <a:prstGeom prst="rect">
            <a:avLst/>
          </a:prstGeom>
          <a:solidFill>
            <a:srgbClr val="B5DE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In Germany, they have Easter egg trees called ostereierbaum.</a:t>
            </a:r>
          </a:p>
        </p:txBody>
      </p:sp>
      <p:sp>
        <p:nvSpPr>
          <p:cNvPr id="13320" name="Rectangle 9"/>
          <p:cNvSpPr>
            <a:spLocks noChangeArrowheads="1"/>
          </p:cNvSpPr>
          <p:nvPr/>
        </p:nvSpPr>
        <p:spPr bwMode="auto">
          <a:xfrm>
            <a:off x="755650" y="4540250"/>
            <a:ext cx="2406650" cy="1047750"/>
          </a:xfrm>
          <a:prstGeom prst="rect">
            <a:avLst/>
          </a:prstGeom>
          <a:solidFill>
            <a:srgbClr val="B5DE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Decorated eggs are hung from the branches of the tree.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21"/>
          <p:cNvSpPr txBox="1">
            <a:spLocks noChangeArrowheads="1"/>
          </p:cNvSpPr>
          <p:nvPr/>
        </p:nvSpPr>
        <p:spPr bwMode="auto">
          <a:xfrm>
            <a:off x="2789238" y="6245225"/>
            <a:ext cx="356552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50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Photo courtesy of waitscm (@flickr.com) - granted under creative commons licence – attribution</a:t>
            </a:r>
          </a:p>
        </p:txBody>
      </p:sp>
      <p:sp>
        <p:nvSpPr>
          <p:cNvPr id="14339" name="Title 20"/>
          <p:cNvSpPr>
            <a:spLocks/>
          </p:cNvSpPr>
          <p:nvPr/>
        </p:nvSpPr>
        <p:spPr bwMode="auto">
          <a:xfrm>
            <a:off x="1390650" y="787400"/>
            <a:ext cx="2797175" cy="520700"/>
          </a:xfrm>
          <a:prstGeom prst="roundRect">
            <a:avLst>
              <a:gd name="adj" fmla="val 9639"/>
            </a:avLst>
          </a:prstGeom>
          <a:solidFill>
            <a:srgbClr val="CEDF9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  <a:latin typeface="Twinkl SemiBold" pitchFamily="2" charset="0"/>
              </a:rPr>
              <a:t>Spain</a:t>
            </a:r>
          </a:p>
        </p:txBody>
      </p:sp>
      <p:sp>
        <p:nvSpPr>
          <p:cNvPr id="14340" name="AutoShape 2" descr="Image result for bermuda fl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4341" name="Rectangle 14"/>
          <p:cNvSpPr>
            <a:spLocks noChangeArrowheads="1"/>
          </p:cNvSpPr>
          <p:nvPr/>
        </p:nvSpPr>
        <p:spPr bwMode="auto">
          <a:xfrm>
            <a:off x="755650" y="1874838"/>
            <a:ext cx="3721100" cy="1325562"/>
          </a:xfrm>
          <a:prstGeom prst="rect">
            <a:avLst/>
          </a:prstGeom>
          <a:solidFill>
            <a:srgbClr val="B5DE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Children bring palm leaves to church on Palm Sunday. </a:t>
            </a:r>
            <a:r>
              <a:rPr lang="en-GB" altLang="en-US"/>
              <a:t>People decorate their branches </a:t>
            </a:r>
            <a:br>
              <a:rPr lang="en-GB" altLang="en-US"/>
            </a:br>
            <a:r>
              <a:rPr lang="en-GB" altLang="en-US"/>
              <a:t>with flowers. </a:t>
            </a:r>
            <a:endParaRPr lang="en-GB" altLang="en-US">
              <a:solidFill>
                <a:schemeClr val="tx1"/>
              </a:solidFill>
            </a:endParaRPr>
          </a:p>
        </p:txBody>
      </p:sp>
      <p:pic>
        <p:nvPicPr>
          <p:cNvPr id="1434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49275"/>
            <a:ext cx="1693863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Rectangle 10"/>
          <p:cNvSpPr>
            <a:spLocks noChangeArrowheads="1"/>
          </p:cNvSpPr>
          <p:nvPr/>
        </p:nvSpPr>
        <p:spPr bwMode="auto">
          <a:xfrm>
            <a:off x="755650" y="3278188"/>
            <a:ext cx="3721100" cy="1325562"/>
          </a:xfrm>
          <a:prstGeom prst="rect">
            <a:avLst/>
          </a:prstGeom>
          <a:solidFill>
            <a:srgbClr val="B5DE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On Ash Wednesday, a cross of ash is put onto people’s foreheads to say sorry to God for the bad things they have done.</a:t>
            </a:r>
          </a:p>
        </p:txBody>
      </p:sp>
      <p:sp>
        <p:nvSpPr>
          <p:cNvPr id="14344" name="Rectangle 11"/>
          <p:cNvSpPr>
            <a:spLocks noChangeArrowheads="1"/>
          </p:cNvSpPr>
          <p:nvPr/>
        </p:nvSpPr>
        <p:spPr bwMode="auto">
          <a:xfrm>
            <a:off x="755650" y="4691063"/>
            <a:ext cx="3721100" cy="1325562"/>
          </a:xfrm>
          <a:prstGeom prst="rect">
            <a:avLst/>
          </a:prstGeom>
          <a:solidFill>
            <a:srgbClr val="B5DE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/>
              <a:t>In some places, on Maundy Thursday, men dress as skeletons to perform a dance of death to symbolise Jesus’ death.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4345" name="Rectangle 13"/>
          <p:cNvSpPr>
            <a:spLocks noChangeArrowheads="1"/>
          </p:cNvSpPr>
          <p:nvPr/>
        </p:nvSpPr>
        <p:spPr bwMode="auto">
          <a:xfrm>
            <a:off x="4667250" y="766763"/>
            <a:ext cx="3721100" cy="771525"/>
          </a:xfrm>
          <a:prstGeom prst="rect">
            <a:avLst/>
          </a:prstGeom>
          <a:solidFill>
            <a:srgbClr val="B5DE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/>
              <a:t>In Spain, boys and girls bang drums during church processions</a:t>
            </a:r>
            <a:r>
              <a:rPr lang="en-GB" altLang="en-US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4346" name="Rectangle 15"/>
          <p:cNvSpPr>
            <a:spLocks noChangeArrowheads="1"/>
          </p:cNvSpPr>
          <p:nvPr/>
        </p:nvSpPr>
        <p:spPr bwMode="auto">
          <a:xfrm>
            <a:off x="4667250" y="1597025"/>
            <a:ext cx="3721100" cy="1879600"/>
          </a:xfrm>
          <a:prstGeom prst="rect">
            <a:avLst/>
          </a:prstGeom>
          <a:solidFill>
            <a:srgbClr val="B5DE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/>
              <a:t>Spain also has parades with pasos or thrones illustrating the Easter story and marching bands. The parades are followed by cloaked people seeking forgiveness </a:t>
            </a:r>
            <a:br>
              <a:rPr lang="en-GB" altLang="en-US"/>
            </a:br>
            <a:r>
              <a:rPr lang="en-GB" altLang="en-US"/>
              <a:t>from God.</a:t>
            </a:r>
            <a:endParaRPr lang="en-GB" altLang="en-US">
              <a:solidFill>
                <a:schemeClr val="tx1"/>
              </a:solidFill>
            </a:endParaRPr>
          </a:p>
        </p:txBody>
      </p:sp>
      <p:pic>
        <p:nvPicPr>
          <p:cNvPr id="14347" name="Picture 2" descr="http://farm8.staticflickr.com/7091/6925795940_42e0edce49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3546475"/>
            <a:ext cx="37211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65"/>
          <a:stretch>
            <a:fillRect/>
          </a:stretch>
        </p:blipFill>
        <p:spPr bwMode="auto">
          <a:xfrm>
            <a:off x="2046288" y="2876550"/>
            <a:ext cx="4860925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21"/>
          <p:cNvSpPr txBox="1">
            <a:spLocks noChangeArrowheads="1"/>
          </p:cNvSpPr>
          <p:nvPr/>
        </p:nvSpPr>
        <p:spPr bwMode="auto">
          <a:xfrm>
            <a:off x="2789238" y="6245225"/>
            <a:ext cx="356552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50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Photo courtesy of creativedc (@flickr.com) - granted under creative commons licence – attribution</a:t>
            </a:r>
          </a:p>
        </p:txBody>
      </p:sp>
      <p:sp>
        <p:nvSpPr>
          <p:cNvPr id="15364" name="Title 20"/>
          <p:cNvSpPr>
            <a:spLocks/>
          </p:cNvSpPr>
          <p:nvPr/>
        </p:nvSpPr>
        <p:spPr bwMode="auto">
          <a:xfrm>
            <a:off x="1390650" y="787400"/>
            <a:ext cx="2797175" cy="520700"/>
          </a:xfrm>
          <a:prstGeom prst="roundRect">
            <a:avLst>
              <a:gd name="adj" fmla="val 9639"/>
            </a:avLst>
          </a:prstGeom>
          <a:solidFill>
            <a:srgbClr val="CEDF9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  <a:latin typeface="Twinkl SemiBold" pitchFamily="2" charset="0"/>
              </a:rPr>
              <a:t>USA</a:t>
            </a:r>
          </a:p>
        </p:txBody>
      </p:sp>
      <p:sp>
        <p:nvSpPr>
          <p:cNvPr id="15365" name="AutoShape 2" descr="Image result for bermuda fl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755650" y="1741488"/>
            <a:ext cx="3721100" cy="1047750"/>
          </a:xfrm>
          <a:prstGeom prst="rect">
            <a:avLst/>
          </a:prstGeom>
          <a:solidFill>
            <a:srgbClr val="B5DE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At the White House in Washington DC, USA, there is an Easter egg rolling event held every year.</a:t>
            </a:r>
          </a:p>
        </p:txBody>
      </p:sp>
      <p:sp>
        <p:nvSpPr>
          <p:cNvPr id="15367" name="Rectangle 10"/>
          <p:cNvSpPr>
            <a:spLocks noChangeArrowheads="1"/>
          </p:cNvSpPr>
          <p:nvPr/>
        </p:nvSpPr>
        <p:spPr bwMode="auto">
          <a:xfrm>
            <a:off x="4667250" y="1741488"/>
            <a:ext cx="3721100" cy="1047750"/>
          </a:xfrm>
          <a:prstGeom prst="rect">
            <a:avLst/>
          </a:prstGeom>
          <a:solidFill>
            <a:srgbClr val="B5DE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Children push decorated eggs through the grass with long handled spoons.</a:t>
            </a:r>
          </a:p>
        </p:txBody>
      </p:sp>
      <p:sp>
        <p:nvSpPr>
          <p:cNvPr id="15368" name="Rectangle 11"/>
          <p:cNvSpPr>
            <a:spLocks noChangeArrowheads="1"/>
          </p:cNvSpPr>
          <p:nvPr/>
        </p:nvSpPr>
        <p:spPr bwMode="auto">
          <a:xfrm>
            <a:off x="1120775" y="5597525"/>
            <a:ext cx="6902450" cy="495300"/>
          </a:xfrm>
          <a:prstGeom prst="rect">
            <a:avLst/>
          </a:prstGeom>
          <a:solidFill>
            <a:srgbClr val="B5DE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In recent years celebrities have turned up to entertain the rollers!</a:t>
            </a:r>
          </a:p>
        </p:txBody>
      </p:sp>
      <p:pic>
        <p:nvPicPr>
          <p:cNvPr id="1536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549275"/>
            <a:ext cx="160813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farm6.staticflickr.com/5090/5307027063_1b3be858ef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476500"/>
            <a:ext cx="5421313" cy="361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21"/>
          <p:cNvSpPr txBox="1">
            <a:spLocks noChangeArrowheads="1"/>
          </p:cNvSpPr>
          <p:nvPr/>
        </p:nvSpPr>
        <p:spPr bwMode="auto">
          <a:xfrm>
            <a:off x="2789238" y="6245225"/>
            <a:ext cx="356552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50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Photo courtesy of Averain (@flickr.com) - granted under creative commons licence – attribution</a:t>
            </a:r>
          </a:p>
        </p:txBody>
      </p:sp>
      <p:sp>
        <p:nvSpPr>
          <p:cNvPr id="16388" name="Title 20"/>
          <p:cNvSpPr>
            <a:spLocks/>
          </p:cNvSpPr>
          <p:nvPr/>
        </p:nvSpPr>
        <p:spPr bwMode="auto">
          <a:xfrm>
            <a:off x="1390650" y="787400"/>
            <a:ext cx="2797175" cy="520700"/>
          </a:xfrm>
          <a:prstGeom prst="roundRect">
            <a:avLst>
              <a:gd name="adj" fmla="val 9639"/>
            </a:avLst>
          </a:prstGeom>
          <a:solidFill>
            <a:srgbClr val="CEDF9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  <a:latin typeface="Twinkl SemiBold" pitchFamily="2" charset="0"/>
              </a:rPr>
              <a:t>Italy</a:t>
            </a:r>
          </a:p>
        </p:txBody>
      </p:sp>
      <p:sp>
        <p:nvSpPr>
          <p:cNvPr id="16389" name="AutoShape 2" descr="Image result for bermuda fl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6390" name="Rectangle 14"/>
          <p:cNvSpPr>
            <a:spLocks noChangeArrowheads="1"/>
          </p:cNvSpPr>
          <p:nvPr/>
        </p:nvSpPr>
        <p:spPr bwMode="auto">
          <a:xfrm>
            <a:off x="4667250" y="765175"/>
            <a:ext cx="3721100" cy="1325563"/>
          </a:xfrm>
          <a:prstGeom prst="rect">
            <a:avLst/>
          </a:prstGeom>
          <a:solidFill>
            <a:srgbClr val="B5DE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In Rome, Italy, the Pope washes the feet of a dozen men at a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re-enactment of the Last Supper on Maundy Thursday.</a:t>
            </a:r>
          </a:p>
        </p:txBody>
      </p:sp>
      <p:sp>
        <p:nvSpPr>
          <p:cNvPr id="16391" name="Rectangle 10"/>
          <p:cNvSpPr>
            <a:spLocks noChangeArrowheads="1"/>
          </p:cNvSpPr>
          <p:nvPr/>
        </p:nvSpPr>
        <p:spPr bwMode="auto">
          <a:xfrm>
            <a:off x="4667250" y="2246313"/>
            <a:ext cx="3721100" cy="1601787"/>
          </a:xfrm>
          <a:prstGeom prst="rect">
            <a:avLst/>
          </a:prstGeom>
          <a:solidFill>
            <a:srgbClr val="B5DE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On Good Friday, many people gather at Saint Peter’s Basilica to listen to the Pope’s mass at 5pm. The Pope has a candle-lit walk to remember Christ.</a:t>
            </a:r>
          </a:p>
        </p:txBody>
      </p:sp>
      <p:pic>
        <p:nvPicPr>
          <p:cNvPr id="1639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525463"/>
            <a:ext cx="1608137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1399</TotalTime>
  <Words>553</Words>
  <Application>Microsoft Office PowerPoint</Application>
  <PresentationFormat>On-screen Show (4:3)</PresentationFormat>
  <Paragraphs>44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Twinkl SemiBold</vt:lpstr>
      <vt:lpstr>Twinkl</vt:lpstr>
      <vt:lpstr>Sassoon Infant Rg</vt:lpstr>
      <vt:lpstr>Calibri</vt:lpstr>
      <vt:lpstr>Tuffy</vt:lpstr>
      <vt:lpstr>Office Theme</vt:lpstr>
      <vt:lpstr>PowerPoint Presentation</vt:lpstr>
      <vt:lpstr>Australia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Hannah Horth</cp:lastModifiedBy>
  <cp:revision>141</cp:revision>
  <dcterms:created xsi:type="dcterms:W3CDTF">2014-10-01T16:09:27Z</dcterms:created>
  <dcterms:modified xsi:type="dcterms:W3CDTF">2020-03-31T10:07:22Z</dcterms:modified>
</cp:coreProperties>
</file>