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8" r:id="rId3"/>
    <p:sldId id="279" r:id="rId4"/>
    <p:sldId id="294" r:id="rId5"/>
    <p:sldId id="295" r:id="rId6"/>
    <p:sldId id="282" r:id="rId7"/>
    <p:sldId id="296" r:id="rId8"/>
    <p:sldId id="293" r:id="rId9"/>
    <p:sldId id="297" r:id="rId10"/>
    <p:sldId id="287" r:id="rId11"/>
  </p:sldIdLst>
  <p:sldSz cx="9144000" cy="6858000" type="screen4x3"/>
  <p:notesSz cx="6858000" cy="9144000"/>
  <p:embeddedFontLst>
    <p:embeddedFont>
      <p:font typeface="Twinkl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3"/>
    <a:srgbClr val="F08115"/>
    <a:srgbClr val="00529C"/>
    <a:srgbClr val="699327"/>
    <a:srgbClr val="B4497F"/>
    <a:srgbClr val="4EB2E5"/>
    <a:srgbClr val="013F7B"/>
    <a:srgbClr val="00639A"/>
    <a:srgbClr val="FFE76D"/>
    <a:srgbClr val="072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33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-1002" y="102"/>
      </p:cViewPr>
      <p:guideLst>
        <p:guide orient="horz" pos="2160"/>
        <p:guide orient="horz" pos="3952"/>
        <p:guide orient="horz" pos="346"/>
        <p:guide orient="horz" pos="504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650" y="1822827"/>
            <a:ext cx="7632700" cy="4269997"/>
          </a:xfrm>
          <a:prstGeom prst="rect">
            <a:avLst/>
          </a:prstGeom>
          <a:solidFill>
            <a:srgbClr val="034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BC5141D-7D3F-42E0-AA35-8FB7FD809938}"/>
              </a:ext>
            </a:extLst>
          </p:cNvPr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3B831B-0AC7-412F-9190-08F14108D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6A50D0D-4E2A-4A20-A308-5725FB47A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19"/>
          <a:stretch/>
        </p:blipFill>
        <p:spPr>
          <a:xfrm rot="1542136">
            <a:off x="2608550" y="2873140"/>
            <a:ext cx="794333" cy="2280061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3F097DD-BEA7-454F-BF9C-81FD323EBD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29"/>
          <a:stretch/>
        </p:blipFill>
        <p:spPr>
          <a:xfrm rot="1522663">
            <a:off x="1068919" y="2347074"/>
            <a:ext cx="1440000" cy="1304727"/>
          </a:xfrm>
          <a:prstGeom prst="rect">
            <a:avLst/>
          </a:prstGeom>
          <a:effectLst/>
        </p:spPr>
      </p:pic>
      <p:pic>
        <p:nvPicPr>
          <p:cNvPr id="15" name="Boy Writing">
            <a:extLst>
              <a:ext uri="{FF2B5EF4-FFF2-40B4-BE49-F238E27FC236}">
                <a16:creationId xmlns:a16="http://schemas.microsoft.com/office/drawing/2014/main" xmlns="" id="{D70723F8-A621-42CE-974F-487D96D226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48" y="1928692"/>
            <a:ext cx="4038155" cy="41641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99B6F7-6116-4A1B-9C54-63B0AAF705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04" y="1931351"/>
            <a:ext cx="2875660" cy="4067796"/>
          </a:xfrm>
          <a:prstGeom prst="rect">
            <a:avLst/>
          </a:prstGeom>
          <a:effectLst>
            <a:outerShdw blurRad="50800" sx="101000" sy="101000" algn="ctr" rotWithShape="0">
              <a:schemeClr val="tx1">
                <a:alpha val="2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44BEE4E-389C-416A-9599-42D7904722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18" y="1931350"/>
            <a:ext cx="2876509" cy="4067798"/>
          </a:xfrm>
          <a:prstGeom prst="rect">
            <a:avLst/>
          </a:prstGeom>
          <a:effectLst>
            <a:outerShdw blurRad="50800" sx="101000" sy="101000" algn="ctr" rotWithShape="0">
              <a:schemeClr val="tx1">
                <a:alpha val="20000"/>
              </a:scheme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73BEF00-0F46-44D9-94A0-A766A2C6CFFC}"/>
              </a:ext>
            </a:extLst>
          </p:cNvPr>
          <p:cNvSpPr/>
          <p:nvPr/>
        </p:nvSpPr>
        <p:spPr>
          <a:xfrm>
            <a:off x="445573" y="702863"/>
            <a:ext cx="34453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Recognise Right Angles in Shapes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7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06806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National Curriculum Objective(s)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59"/>
            <a:ext cx="7886700" cy="141034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Identify right angles, recognise that two right angles make a half-turn, three make three quarters of a turn and four a complete turn; identify whether angles are greater than or less than a right angle.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90587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3" y="702863"/>
            <a:ext cx="34453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Recognise Right Angles in Shapes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90587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C6E86D-4906-482E-8C01-CC126FB93770}"/>
              </a:ext>
            </a:extLst>
          </p:cNvPr>
          <p:cNvSpPr/>
          <p:nvPr/>
        </p:nvSpPr>
        <p:spPr>
          <a:xfrm>
            <a:off x="766118" y="1158657"/>
            <a:ext cx="7611763" cy="422405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/>
          <a:p>
            <a:r>
              <a:rPr lang="en-GB" kern="0" dirty="0">
                <a:solidFill>
                  <a:srgbClr val="000000"/>
                </a:solidFill>
              </a:rPr>
              <a:t>Look at these shapes.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5F0EF0-D88A-4F00-9EC4-013B913178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36" y="1776851"/>
            <a:ext cx="2030279" cy="1468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38D6B8-9024-45B9-B0A0-23B5A5A10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30" y="1831147"/>
            <a:ext cx="1389889" cy="1388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9978B52-9AAA-4637-A03C-7C5BEFDF39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16" y="1824099"/>
            <a:ext cx="811548" cy="13977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BE538B6-B186-4695-ACD3-D82337ED3E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-1561" r="39483" b="63925"/>
          <a:stretch/>
        </p:blipFill>
        <p:spPr>
          <a:xfrm flipH="1">
            <a:off x="6948350" y="4652825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4EB2E5"/>
            </a:solidFill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02CCABF-006D-4F80-B339-895A9831F343}"/>
              </a:ext>
            </a:extLst>
          </p:cNvPr>
          <p:cNvGrpSpPr/>
          <p:nvPr/>
        </p:nvGrpSpPr>
        <p:grpSpPr>
          <a:xfrm>
            <a:off x="1336499" y="3834897"/>
            <a:ext cx="2044876" cy="2044876"/>
            <a:chOff x="4771849" y="3973792"/>
            <a:chExt cx="1820255" cy="18202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4FBE9C2-068A-4C4F-85D5-77ECE48D8690}"/>
                </a:ext>
              </a:extLst>
            </p:cNvPr>
            <p:cNvCxnSpPr/>
            <p:nvPr/>
          </p:nvCxnSpPr>
          <p:spPr>
            <a:xfrm>
              <a:off x="4785646" y="3973792"/>
              <a:ext cx="0" cy="18202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4E7F0BB-F371-4C04-8538-CE7FEE76123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81977" y="4874885"/>
              <a:ext cx="0" cy="18202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A41B0B8-A3CC-4909-895B-7411F0F9E520}"/>
                </a:ext>
              </a:extLst>
            </p:cNvPr>
            <p:cNvSpPr/>
            <p:nvPr/>
          </p:nvSpPr>
          <p:spPr>
            <a:xfrm>
              <a:off x="4786069" y="5542437"/>
              <a:ext cx="239282" cy="2392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xmlns="" id="{B31D2BFA-D39F-4450-A4BB-59E8709F051D}"/>
              </a:ext>
            </a:extLst>
          </p:cNvPr>
          <p:cNvSpPr/>
          <p:nvPr/>
        </p:nvSpPr>
        <p:spPr>
          <a:xfrm>
            <a:off x="3505201" y="3876676"/>
            <a:ext cx="3867150" cy="1587500"/>
          </a:xfrm>
          <a:prstGeom prst="wedgeEllipseCallout">
            <a:avLst>
              <a:gd name="adj1" fmla="val 44413"/>
              <a:gd name="adj2" fmla="val 5367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They each have a special type of angle called a </a:t>
            </a:r>
            <a:r>
              <a:rPr lang="en-GB" b="1" kern="0" dirty="0">
                <a:solidFill>
                  <a:srgbClr val="000000"/>
                </a:solidFill>
              </a:rPr>
              <a:t>right angle </a:t>
            </a:r>
            <a:r>
              <a:rPr lang="en-GB" kern="0" dirty="0">
                <a:solidFill>
                  <a:srgbClr val="000000"/>
                </a:solidFill>
              </a:rPr>
              <a:t>in one or more of their corners.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082A03E-6BE0-4D9F-8BD9-DD65005B02CE}"/>
              </a:ext>
            </a:extLst>
          </p:cNvPr>
          <p:cNvGrpSpPr/>
          <p:nvPr/>
        </p:nvGrpSpPr>
        <p:grpSpPr>
          <a:xfrm>
            <a:off x="1818353" y="1836985"/>
            <a:ext cx="1951960" cy="1364585"/>
            <a:chOff x="1484978" y="1836985"/>
            <a:chExt cx="1951960" cy="136458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627766E-AB7D-43D0-859F-E3AB79388DB1}"/>
                </a:ext>
              </a:extLst>
            </p:cNvPr>
            <p:cNvSpPr/>
            <p:nvPr/>
          </p:nvSpPr>
          <p:spPr>
            <a:xfrm>
              <a:off x="1484978" y="3024435"/>
              <a:ext cx="177135" cy="1771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7E21C5E0-C045-47A0-95FD-924C46E5ADB1}"/>
                </a:ext>
              </a:extLst>
            </p:cNvPr>
            <p:cNvSpPr/>
            <p:nvPr/>
          </p:nvSpPr>
          <p:spPr>
            <a:xfrm>
              <a:off x="1484978" y="1836985"/>
              <a:ext cx="177135" cy="1771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59E28C3E-2C33-4FE2-9FE6-B9DE145C9B92}"/>
                </a:ext>
              </a:extLst>
            </p:cNvPr>
            <p:cNvSpPr/>
            <p:nvPr/>
          </p:nvSpPr>
          <p:spPr>
            <a:xfrm>
              <a:off x="3259803" y="3024435"/>
              <a:ext cx="177135" cy="1771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F4CEC30-38D0-4BC6-8FE8-5C9206A50094}"/>
                </a:ext>
              </a:extLst>
            </p:cNvPr>
            <p:cNvSpPr/>
            <p:nvPr/>
          </p:nvSpPr>
          <p:spPr>
            <a:xfrm>
              <a:off x="3259803" y="1836985"/>
              <a:ext cx="177135" cy="1771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1BB543D-82C8-4D76-871B-26E66B18BD25}"/>
              </a:ext>
            </a:extLst>
          </p:cNvPr>
          <p:cNvGrpSpPr/>
          <p:nvPr/>
        </p:nvGrpSpPr>
        <p:grpSpPr>
          <a:xfrm>
            <a:off x="4556791" y="1836985"/>
            <a:ext cx="1370142" cy="1370935"/>
            <a:chOff x="4223416" y="1836985"/>
            <a:chExt cx="1370142" cy="137093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B148812B-34E9-468F-8A61-3268D3C8EAB6}"/>
                </a:ext>
              </a:extLst>
            </p:cNvPr>
            <p:cNvSpPr/>
            <p:nvPr/>
          </p:nvSpPr>
          <p:spPr>
            <a:xfrm>
              <a:off x="4223416" y="3030785"/>
              <a:ext cx="177135" cy="1771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CA22BE8E-61CE-4174-B984-0628AEAC102D}"/>
                </a:ext>
              </a:extLst>
            </p:cNvPr>
            <p:cNvSpPr/>
            <p:nvPr/>
          </p:nvSpPr>
          <p:spPr>
            <a:xfrm>
              <a:off x="4223416" y="1836985"/>
              <a:ext cx="177135" cy="1771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1AB0821B-1D37-4A42-AF07-3F80188D5113}"/>
                </a:ext>
              </a:extLst>
            </p:cNvPr>
            <p:cNvSpPr/>
            <p:nvPr/>
          </p:nvSpPr>
          <p:spPr>
            <a:xfrm>
              <a:off x="5416423" y="3030785"/>
              <a:ext cx="177135" cy="1771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CD90DA-8920-4061-9282-1F9177118D0B}"/>
                </a:ext>
              </a:extLst>
            </p:cNvPr>
            <p:cNvSpPr/>
            <p:nvPr/>
          </p:nvSpPr>
          <p:spPr>
            <a:xfrm>
              <a:off x="5416423" y="1836985"/>
              <a:ext cx="177135" cy="1771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E5130D2E-E3AB-4672-A350-ECADF9434665}"/>
              </a:ext>
            </a:extLst>
          </p:cNvPr>
          <p:cNvSpPr/>
          <p:nvPr/>
        </p:nvSpPr>
        <p:spPr>
          <a:xfrm>
            <a:off x="6775323" y="3031261"/>
            <a:ext cx="177135" cy="1771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90587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3" y="702863"/>
            <a:ext cx="34453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Recognise Right Angles in Shapes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90587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C6E86D-4906-482E-8C01-CC126FB93770}"/>
              </a:ext>
            </a:extLst>
          </p:cNvPr>
          <p:cNvSpPr/>
          <p:nvPr/>
        </p:nvSpPr>
        <p:spPr>
          <a:xfrm>
            <a:off x="766118" y="1225332"/>
            <a:ext cx="5558481" cy="422405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/>
          <a:p>
            <a:r>
              <a:rPr lang="en-GB" kern="0" dirty="0">
                <a:solidFill>
                  <a:srgbClr val="000000"/>
                </a:solidFill>
              </a:rPr>
              <a:t>We can also think of a right angle as a quarter turn.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02CCABF-006D-4F80-B339-895A9831F343}"/>
              </a:ext>
            </a:extLst>
          </p:cNvPr>
          <p:cNvGrpSpPr/>
          <p:nvPr/>
        </p:nvGrpSpPr>
        <p:grpSpPr>
          <a:xfrm>
            <a:off x="3457575" y="2269949"/>
            <a:ext cx="2978150" cy="2654476"/>
            <a:chOff x="4771849" y="3973792"/>
            <a:chExt cx="1820255" cy="182025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B4FBE9C2-068A-4C4F-85D5-77ECE48D8690}"/>
                </a:ext>
              </a:extLst>
            </p:cNvPr>
            <p:cNvCxnSpPr/>
            <p:nvPr/>
          </p:nvCxnSpPr>
          <p:spPr>
            <a:xfrm>
              <a:off x="4785646" y="3973792"/>
              <a:ext cx="0" cy="18202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74E7F0BB-F371-4C04-8538-CE7FEE76123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81977" y="4874885"/>
              <a:ext cx="0" cy="18202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A41B0B8-A3CC-4909-895B-7411F0F9E520}"/>
                </a:ext>
              </a:extLst>
            </p:cNvPr>
            <p:cNvSpPr/>
            <p:nvPr/>
          </p:nvSpPr>
          <p:spPr>
            <a:xfrm>
              <a:off x="4786069" y="5542437"/>
              <a:ext cx="239282" cy="2392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8609E5C-A68F-49C6-87B0-0EA2F4D34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t="-1561" r="39483" b="63925"/>
          <a:stretch/>
        </p:blipFill>
        <p:spPr>
          <a:xfrm flipH="1">
            <a:off x="6948350" y="3195500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4EB2E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709873-0DBC-4675-BAB6-84CD4369E8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1" y="2292350"/>
            <a:ext cx="3191548" cy="3190875"/>
          </a:xfrm>
          <a:prstGeom prst="rect">
            <a:avLst/>
          </a:prstGeom>
        </p:spPr>
      </p:pic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7FEA3CE9-C6B6-43B9-A1CF-A1757A71E9C2}"/>
              </a:ext>
            </a:extLst>
          </p:cNvPr>
          <p:cNvSpPr/>
          <p:nvPr/>
        </p:nvSpPr>
        <p:spPr>
          <a:xfrm>
            <a:off x="4714874" y="2790825"/>
            <a:ext cx="2552701" cy="1409700"/>
          </a:xfrm>
          <a:prstGeom prst="wedgeEllipseCallout">
            <a:avLst>
              <a:gd name="adj1" fmla="val 51503"/>
              <a:gd name="adj2" fmla="val 4827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Click to see the arrow make a quarter turn.</a:t>
            </a:r>
          </a:p>
        </p:txBody>
      </p:sp>
      <p:grpSp>
        <p:nvGrpSpPr>
          <p:cNvPr id="105" name="1">
            <a:extLst>
              <a:ext uri="{FF2B5EF4-FFF2-40B4-BE49-F238E27FC236}">
                <a16:creationId xmlns:a16="http://schemas.microsoft.com/office/drawing/2014/main" xmlns="" id="{2832397F-76E8-4D87-9290-A657DF0B613C}"/>
              </a:ext>
            </a:extLst>
          </p:cNvPr>
          <p:cNvGrpSpPr/>
          <p:nvPr/>
        </p:nvGrpSpPr>
        <p:grpSpPr>
          <a:xfrm>
            <a:off x="1493838" y="2728912"/>
            <a:ext cx="2314575" cy="2314575"/>
            <a:chOff x="1493838" y="2728912"/>
            <a:chExt cx="2314575" cy="231457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3AC51EF-D45E-4DF2-9B00-7A28650F4657}"/>
                </a:ext>
              </a:extLst>
            </p:cNvPr>
            <p:cNvSpPr/>
            <p:nvPr/>
          </p:nvSpPr>
          <p:spPr>
            <a:xfrm>
              <a:off x="1493838" y="2728912"/>
              <a:ext cx="2314575" cy="231457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3A5606DA-CA77-418D-9D76-9E5AEE2C6B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126" y="2969417"/>
              <a:ext cx="6349" cy="9191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3AC7ECDD-B32A-410C-8D43-846B3F93494C}"/>
              </a:ext>
            </a:extLst>
          </p:cNvPr>
          <p:cNvSpPr/>
          <p:nvPr/>
        </p:nvSpPr>
        <p:spPr>
          <a:xfrm>
            <a:off x="2501106" y="3736180"/>
            <a:ext cx="300038" cy="30003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2">
            <a:extLst>
              <a:ext uri="{FF2B5EF4-FFF2-40B4-BE49-F238E27FC236}">
                <a16:creationId xmlns:a16="http://schemas.microsoft.com/office/drawing/2014/main" xmlns="" id="{D0E58E85-6814-489F-B913-EECCBA3DF92A}"/>
              </a:ext>
            </a:extLst>
          </p:cNvPr>
          <p:cNvGrpSpPr/>
          <p:nvPr/>
        </p:nvGrpSpPr>
        <p:grpSpPr>
          <a:xfrm rot="5400000">
            <a:off x="1493838" y="2728912"/>
            <a:ext cx="2314575" cy="2314575"/>
            <a:chOff x="1493838" y="2728912"/>
            <a:chExt cx="2314575" cy="231457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C7787613-B932-4391-838B-2FD3E28FFD83}"/>
                </a:ext>
              </a:extLst>
            </p:cNvPr>
            <p:cNvSpPr/>
            <p:nvPr/>
          </p:nvSpPr>
          <p:spPr>
            <a:xfrm>
              <a:off x="1493838" y="2728912"/>
              <a:ext cx="2314575" cy="231457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FE27D001-7DE9-4258-BB9D-9357BED7CB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126" y="2969417"/>
              <a:ext cx="6349" cy="9191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3">
            <a:extLst>
              <a:ext uri="{FF2B5EF4-FFF2-40B4-BE49-F238E27FC236}">
                <a16:creationId xmlns:a16="http://schemas.microsoft.com/office/drawing/2014/main" xmlns="" id="{B440D516-87DB-4CD9-9F94-134F43874012}"/>
              </a:ext>
            </a:extLst>
          </p:cNvPr>
          <p:cNvGrpSpPr/>
          <p:nvPr/>
        </p:nvGrpSpPr>
        <p:grpSpPr>
          <a:xfrm rot="10800000">
            <a:off x="1493838" y="2728912"/>
            <a:ext cx="2314575" cy="2314575"/>
            <a:chOff x="1493838" y="2728912"/>
            <a:chExt cx="2314575" cy="231457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DE934F83-BEB6-4E02-9CA2-C518D4C35DBC}"/>
                </a:ext>
              </a:extLst>
            </p:cNvPr>
            <p:cNvSpPr/>
            <p:nvPr/>
          </p:nvSpPr>
          <p:spPr>
            <a:xfrm>
              <a:off x="1493838" y="2728912"/>
              <a:ext cx="2314575" cy="231457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DD3C2C9A-10F6-49DA-A3DA-1CC4115FBF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126" y="2969417"/>
              <a:ext cx="6349" cy="9191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4">
            <a:extLst>
              <a:ext uri="{FF2B5EF4-FFF2-40B4-BE49-F238E27FC236}">
                <a16:creationId xmlns:a16="http://schemas.microsoft.com/office/drawing/2014/main" xmlns="" id="{0574C748-1719-48D4-A046-5AA53B2FD205}"/>
              </a:ext>
            </a:extLst>
          </p:cNvPr>
          <p:cNvGrpSpPr/>
          <p:nvPr/>
        </p:nvGrpSpPr>
        <p:grpSpPr>
          <a:xfrm rot="16200000">
            <a:off x="1493838" y="2728912"/>
            <a:ext cx="2314575" cy="2314575"/>
            <a:chOff x="1493838" y="2728912"/>
            <a:chExt cx="2314575" cy="231457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49BC0AF1-3EF5-4ABF-A336-F27D21D08A5F}"/>
                </a:ext>
              </a:extLst>
            </p:cNvPr>
            <p:cNvSpPr/>
            <p:nvPr/>
          </p:nvSpPr>
          <p:spPr>
            <a:xfrm>
              <a:off x="1493838" y="2728912"/>
              <a:ext cx="2314575" cy="231457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343E776F-9064-4BD0-A103-569A16771B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126" y="2969417"/>
              <a:ext cx="6349" cy="91916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94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905879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3" y="702863"/>
            <a:ext cx="34453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Recognise Right Angles in Shapes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905879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FC6E86D-4906-482E-8C01-CC126FB93770}"/>
              </a:ext>
            </a:extLst>
          </p:cNvPr>
          <p:cNvSpPr/>
          <p:nvPr/>
        </p:nvSpPr>
        <p:spPr>
          <a:xfrm>
            <a:off x="766118" y="1225332"/>
            <a:ext cx="7622229" cy="422405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/>
          <a:p>
            <a:r>
              <a:rPr lang="en-GB" kern="0" dirty="0">
                <a:solidFill>
                  <a:srgbClr val="000000"/>
                </a:solidFill>
              </a:rPr>
              <a:t>Can you see any shapes here that have right angles in them?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BB1720A-5E3A-4FA0-AC88-6EF8B25ABD1A}"/>
              </a:ext>
            </a:extLst>
          </p:cNvPr>
          <p:cNvSpPr/>
          <p:nvPr/>
        </p:nvSpPr>
        <p:spPr>
          <a:xfrm>
            <a:off x="3707157" y="2226218"/>
            <a:ext cx="1487183" cy="2405564"/>
          </a:xfrm>
          <a:prstGeom prst="rect">
            <a:avLst/>
          </a:prstGeom>
          <a:solidFill>
            <a:srgbClr val="B4497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Single Corner Rounded 2">
            <a:extLst>
              <a:ext uri="{FF2B5EF4-FFF2-40B4-BE49-F238E27FC236}">
                <a16:creationId xmlns:a16="http://schemas.microsoft.com/office/drawing/2014/main" xmlns="" id="{45129077-A240-4ACE-AF76-5FA8517D1B82}"/>
              </a:ext>
            </a:extLst>
          </p:cNvPr>
          <p:cNvSpPr/>
          <p:nvPr/>
        </p:nvSpPr>
        <p:spPr>
          <a:xfrm>
            <a:off x="1121663" y="2849451"/>
            <a:ext cx="1766688" cy="2473592"/>
          </a:xfrm>
          <a:custGeom>
            <a:avLst/>
            <a:gdLst>
              <a:gd name="connsiteX0" fmla="*/ 0 w 1466849"/>
              <a:gd name="connsiteY0" fmla="*/ 0 h 1933575"/>
              <a:gd name="connsiteX1" fmla="*/ 1022350 w 1466849"/>
              <a:gd name="connsiteY1" fmla="*/ 0 h 1933575"/>
              <a:gd name="connsiteX2" fmla="*/ 1466849 w 1466849"/>
              <a:gd name="connsiteY2" fmla="*/ 444499 h 1933575"/>
              <a:gd name="connsiteX3" fmla="*/ 1466849 w 1466849"/>
              <a:gd name="connsiteY3" fmla="*/ 1933575 h 1933575"/>
              <a:gd name="connsiteX4" fmla="*/ 0 w 1466849"/>
              <a:gd name="connsiteY4" fmla="*/ 1933575 h 1933575"/>
              <a:gd name="connsiteX5" fmla="*/ 0 w 1466849"/>
              <a:gd name="connsiteY5" fmla="*/ 0 h 1933575"/>
              <a:gd name="connsiteX0" fmla="*/ 0 w 1466849"/>
              <a:gd name="connsiteY0" fmla="*/ 23395 h 1956970"/>
              <a:gd name="connsiteX1" fmla="*/ 399127 w 1466849"/>
              <a:gd name="connsiteY1" fmla="*/ 0 h 1956970"/>
              <a:gd name="connsiteX2" fmla="*/ 1022350 w 1466849"/>
              <a:gd name="connsiteY2" fmla="*/ 23395 h 1956970"/>
              <a:gd name="connsiteX3" fmla="*/ 1466849 w 1466849"/>
              <a:gd name="connsiteY3" fmla="*/ 467894 h 1956970"/>
              <a:gd name="connsiteX4" fmla="*/ 1466849 w 1466849"/>
              <a:gd name="connsiteY4" fmla="*/ 1956970 h 1956970"/>
              <a:gd name="connsiteX5" fmla="*/ 0 w 1466849"/>
              <a:gd name="connsiteY5" fmla="*/ 1956970 h 1956970"/>
              <a:gd name="connsiteX6" fmla="*/ 0 w 1466849"/>
              <a:gd name="connsiteY6" fmla="*/ 23395 h 1956970"/>
              <a:gd name="connsiteX0" fmla="*/ 10448 w 1477297"/>
              <a:gd name="connsiteY0" fmla="*/ 23395 h 1956970"/>
              <a:gd name="connsiteX1" fmla="*/ 409575 w 1477297"/>
              <a:gd name="connsiteY1" fmla="*/ 0 h 1956970"/>
              <a:gd name="connsiteX2" fmla="*/ 1032798 w 1477297"/>
              <a:gd name="connsiteY2" fmla="*/ 23395 h 1956970"/>
              <a:gd name="connsiteX3" fmla="*/ 1477297 w 1477297"/>
              <a:gd name="connsiteY3" fmla="*/ 467894 h 1956970"/>
              <a:gd name="connsiteX4" fmla="*/ 1477297 w 1477297"/>
              <a:gd name="connsiteY4" fmla="*/ 1956970 h 1956970"/>
              <a:gd name="connsiteX5" fmla="*/ 10448 w 1477297"/>
              <a:gd name="connsiteY5" fmla="*/ 1956970 h 1956970"/>
              <a:gd name="connsiteX6" fmla="*/ 0 w 1477297"/>
              <a:gd name="connsiteY6" fmla="*/ 466725 h 1956970"/>
              <a:gd name="connsiteX7" fmla="*/ 10448 w 1477297"/>
              <a:gd name="connsiteY7" fmla="*/ 23395 h 1956970"/>
              <a:gd name="connsiteX0" fmla="*/ 10448 w 1477297"/>
              <a:gd name="connsiteY0" fmla="*/ 23395 h 1956970"/>
              <a:gd name="connsiteX1" fmla="*/ 409575 w 1477297"/>
              <a:gd name="connsiteY1" fmla="*/ 0 h 1956970"/>
              <a:gd name="connsiteX2" fmla="*/ 1032798 w 1477297"/>
              <a:gd name="connsiteY2" fmla="*/ 23395 h 1956970"/>
              <a:gd name="connsiteX3" fmla="*/ 1477297 w 1477297"/>
              <a:gd name="connsiteY3" fmla="*/ 467894 h 1956970"/>
              <a:gd name="connsiteX4" fmla="*/ 1477297 w 1477297"/>
              <a:gd name="connsiteY4" fmla="*/ 1956970 h 1956970"/>
              <a:gd name="connsiteX5" fmla="*/ 10448 w 1477297"/>
              <a:gd name="connsiteY5" fmla="*/ 1956970 h 1956970"/>
              <a:gd name="connsiteX6" fmla="*/ 0 w 1477297"/>
              <a:gd name="connsiteY6" fmla="*/ 466725 h 1956970"/>
              <a:gd name="connsiteX7" fmla="*/ 10448 w 1477297"/>
              <a:gd name="connsiteY7" fmla="*/ 23395 h 1956970"/>
              <a:gd name="connsiteX0" fmla="*/ 0 w 1477297"/>
              <a:gd name="connsiteY0" fmla="*/ 466725 h 1956970"/>
              <a:gd name="connsiteX1" fmla="*/ 409575 w 1477297"/>
              <a:gd name="connsiteY1" fmla="*/ 0 h 1956970"/>
              <a:gd name="connsiteX2" fmla="*/ 1032798 w 1477297"/>
              <a:gd name="connsiteY2" fmla="*/ 23395 h 1956970"/>
              <a:gd name="connsiteX3" fmla="*/ 1477297 w 1477297"/>
              <a:gd name="connsiteY3" fmla="*/ 467894 h 1956970"/>
              <a:gd name="connsiteX4" fmla="*/ 1477297 w 1477297"/>
              <a:gd name="connsiteY4" fmla="*/ 1956970 h 1956970"/>
              <a:gd name="connsiteX5" fmla="*/ 10448 w 1477297"/>
              <a:gd name="connsiteY5" fmla="*/ 1956970 h 1956970"/>
              <a:gd name="connsiteX6" fmla="*/ 0 w 1477297"/>
              <a:gd name="connsiteY6" fmla="*/ 466725 h 1956970"/>
              <a:gd name="connsiteX0" fmla="*/ 0 w 1477297"/>
              <a:gd name="connsiteY0" fmla="*/ 443330 h 1933575"/>
              <a:gd name="connsiteX1" fmla="*/ 409575 w 1477297"/>
              <a:gd name="connsiteY1" fmla="*/ 5180 h 1933575"/>
              <a:gd name="connsiteX2" fmla="*/ 1032798 w 1477297"/>
              <a:gd name="connsiteY2" fmla="*/ 0 h 1933575"/>
              <a:gd name="connsiteX3" fmla="*/ 1477297 w 1477297"/>
              <a:gd name="connsiteY3" fmla="*/ 444499 h 1933575"/>
              <a:gd name="connsiteX4" fmla="*/ 1477297 w 1477297"/>
              <a:gd name="connsiteY4" fmla="*/ 1933575 h 1933575"/>
              <a:gd name="connsiteX5" fmla="*/ 10448 w 1477297"/>
              <a:gd name="connsiteY5" fmla="*/ 1933575 h 1933575"/>
              <a:gd name="connsiteX6" fmla="*/ 0 w 1477297"/>
              <a:gd name="connsiteY6" fmla="*/ 443330 h 1933575"/>
              <a:gd name="connsiteX0" fmla="*/ 0 w 1477297"/>
              <a:gd name="connsiteY0" fmla="*/ 447675 h 1937920"/>
              <a:gd name="connsiteX1" fmla="*/ 409575 w 1477297"/>
              <a:gd name="connsiteY1" fmla="*/ 0 h 1937920"/>
              <a:gd name="connsiteX2" fmla="*/ 1032798 w 1477297"/>
              <a:gd name="connsiteY2" fmla="*/ 4345 h 1937920"/>
              <a:gd name="connsiteX3" fmla="*/ 1477297 w 1477297"/>
              <a:gd name="connsiteY3" fmla="*/ 448844 h 1937920"/>
              <a:gd name="connsiteX4" fmla="*/ 1477297 w 1477297"/>
              <a:gd name="connsiteY4" fmla="*/ 1937920 h 1937920"/>
              <a:gd name="connsiteX5" fmla="*/ 10448 w 1477297"/>
              <a:gd name="connsiteY5" fmla="*/ 1937920 h 1937920"/>
              <a:gd name="connsiteX6" fmla="*/ 0 w 1477297"/>
              <a:gd name="connsiteY6" fmla="*/ 447675 h 1937920"/>
              <a:gd name="connsiteX0" fmla="*/ 0 w 1477297"/>
              <a:gd name="connsiteY0" fmla="*/ 447675 h 1937920"/>
              <a:gd name="connsiteX1" fmla="*/ 409575 w 1477297"/>
              <a:gd name="connsiteY1" fmla="*/ 0 h 1937920"/>
              <a:gd name="connsiteX2" fmla="*/ 1032798 w 1477297"/>
              <a:gd name="connsiteY2" fmla="*/ 4345 h 1937920"/>
              <a:gd name="connsiteX3" fmla="*/ 1477297 w 1477297"/>
              <a:gd name="connsiteY3" fmla="*/ 448844 h 1937920"/>
              <a:gd name="connsiteX4" fmla="*/ 1477297 w 1477297"/>
              <a:gd name="connsiteY4" fmla="*/ 1937920 h 1937920"/>
              <a:gd name="connsiteX5" fmla="*/ 10448 w 1477297"/>
              <a:gd name="connsiteY5" fmla="*/ 1937920 h 1937920"/>
              <a:gd name="connsiteX6" fmla="*/ 0 w 1477297"/>
              <a:gd name="connsiteY6" fmla="*/ 447675 h 1937920"/>
              <a:gd name="connsiteX0" fmla="*/ 0 w 1477297"/>
              <a:gd name="connsiteY0" fmla="*/ 444500 h 1934745"/>
              <a:gd name="connsiteX1" fmla="*/ 409575 w 1477297"/>
              <a:gd name="connsiteY1" fmla="*/ 0 h 1934745"/>
              <a:gd name="connsiteX2" fmla="*/ 1032798 w 1477297"/>
              <a:gd name="connsiteY2" fmla="*/ 1170 h 1934745"/>
              <a:gd name="connsiteX3" fmla="*/ 1477297 w 1477297"/>
              <a:gd name="connsiteY3" fmla="*/ 445669 h 1934745"/>
              <a:gd name="connsiteX4" fmla="*/ 1477297 w 1477297"/>
              <a:gd name="connsiteY4" fmla="*/ 1934745 h 1934745"/>
              <a:gd name="connsiteX5" fmla="*/ 10448 w 1477297"/>
              <a:gd name="connsiteY5" fmla="*/ 1934745 h 1934745"/>
              <a:gd name="connsiteX6" fmla="*/ 0 w 1477297"/>
              <a:gd name="connsiteY6" fmla="*/ 444500 h 193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297" h="1934745">
                <a:moveTo>
                  <a:pt x="0" y="444500"/>
                </a:moveTo>
                <a:lnTo>
                  <a:pt x="409575" y="0"/>
                </a:lnTo>
                <a:lnTo>
                  <a:pt x="1032798" y="1170"/>
                </a:lnTo>
                <a:cubicBezTo>
                  <a:pt x="1278288" y="1170"/>
                  <a:pt x="1477297" y="200179"/>
                  <a:pt x="1477297" y="445669"/>
                </a:cubicBezTo>
                <a:lnTo>
                  <a:pt x="1477297" y="1934745"/>
                </a:lnTo>
                <a:lnTo>
                  <a:pt x="10448" y="1934745"/>
                </a:lnTo>
                <a:cubicBezTo>
                  <a:pt x="6965" y="1437997"/>
                  <a:pt x="3483" y="941248"/>
                  <a:pt x="0" y="444500"/>
                </a:cubicBezTo>
                <a:close/>
              </a:path>
            </a:pathLst>
          </a:custGeom>
          <a:solidFill>
            <a:srgbClr val="18A0D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53B0572D-EAE6-44DB-9960-4EC0552E5649}"/>
              </a:ext>
            </a:extLst>
          </p:cNvPr>
          <p:cNvSpPr/>
          <p:nvPr/>
        </p:nvSpPr>
        <p:spPr>
          <a:xfrm>
            <a:off x="6128088" y="1870679"/>
            <a:ext cx="1807652" cy="1558321"/>
          </a:xfrm>
          <a:prstGeom prst="triangle">
            <a:avLst/>
          </a:prstGeom>
          <a:solidFill>
            <a:srgbClr val="699327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6C62D04A-A9D6-4641-8C34-C4F23337732B}"/>
              </a:ext>
            </a:extLst>
          </p:cNvPr>
          <p:cNvSpPr/>
          <p:nvPr/>
        </p:nvSpPr>
        <p:spPr>
          <a:xfrm rot="16200000">
            <a:off x="6204900" y="4104644"/>
            <a:ext cx="1558323" cy="2171850"/>
          </a:xfrm>
          <a:custGeom>
            <a:avLst/>
            <a:gdLst>
              <a:gd name="connsiteX0" fmla="*/ 1558323 w 1558323"/>
              <a:gd name="connsiteY0" fmla="*/ 0 h 2171850"/>
              <a:gd name="connsiteX1" fmla="*/ 1558323 w 1558323"/>
              <a:gd name="connsiteY1" fmla="*/ 759673 h 2171850"/>
              <a:gd name="connsiteX2" fmla="*/ 759674 w 1558323"/>
              <a:gd name="connsiteY2" fmla="*/ 759673 h 2171850"/>
              <a:gd name="connsiteX3" fmla="*/ 759673 w 1558323"/>
              <a:gd name="connsiteY3" fmla="*/ 2171850 h 2171850"/>
              <a:gd name="connsiteX4" fmla="*/ 0 w 1558323"/>
              <a:gd name="connsiteY4" fmla="*/ 2171850 h 2171850"/>
              <a:gd name="connsiteX5" fmla="*/ 0 w 1558323"/>
              <a:gd name="connsiteY5" fmla="*/ 2040 h 2171850"/>
              <a:gd name="connsiteX6" fmla="*/ 1 w 1558323"/>
              <a:gd name="connsiteY6" fmla="*/ 2040 h 2171850"/>
              <a:gd name="connsiteX7" fmla="*/ 1 w 1558323"/>
              <a:gd name="connsiteY7" fmla="*/ 0 h 217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8323" h="2171850">
                <a:moveTo>
                  <a:pt x="1558323" y="0"/>
                </a:moveTo>
                <a:lnTo>
                  <a:pt x="1558323" y="759673"/>
                </a:lnTo>
                <a:lnTo>
                  <a:pt x="759674" y="759673"/>
                </a:lnTo>
                <a:lnTo>
                  <a:pt x="759673" y="2171850"/>
                </a:lnTo>
                <a:lnTo>
                  <a:pt x="0" y="2171850"/>
                </a:lnTo>
                <a:lnTo>
                  <a:pt x="0" y="2040"/>
                </a:lnTo>
                <a:lnTo>
                  <a:pt x="1" y="2040"/>
                </a:lnTo>
                <a:lnTo>
                  <a:pt x="1" y="0"/>
                </a:lnTo>
                <a:close/>
              </a:path>
            </a:pathLst>
          </a:custGeom>
          <a:solidFill>
            <a:srgbClr val="F081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7DB1B5-6868-47B9-A446-6203EC0B201F}"/>
              </a:ext>
            </a:extLst>
          </p:cNvPr>
          <p:cNvGrpSpPr/>
          <p:nvPr/>
        </p:nvGrpSpPr>
        <p:grpSpPr>
          <a:xfrm>
            <a:off x="1130209" y="2226218"/>
            <a:ext cx="6934415" cy="3742144"/>
            <a:chOff x="1130209" y="2226218"/>
            <a:chExt cx="6934415" cy="374214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FE5FD4-5A95-4A9E-9773-96AC6E5AC4BB}"/>
                </a:ext>
              </a:extLst>
            </p:cNvPr>
            <p:cNvSpPr/>
            <p:nvPr/>
          </p:nvSpPr>
          <p:spPr>
            <a:xfrm>
              <a:off x="3707157" y="2226218"/>
              <a:ext cx="220374" cy="220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B9A7BC53-18A2-4440-8FEA-C76EAB3C5F44}"/>
                </a:ext>
              </a:extLst>
            </p:cNvPr>
            <p:cNvSpPr/>
            <p:nvPr/>
          </p:nvSpPr>
          <p:spPr>
            <a:xfrm>
              <a:off x="4973966" y="2226218"/>
              <a:ext cx="220374" cy="220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C61ADAE0-5A3B-4091-B6E1-A8C946A7581A}"/>
                </a:ext>
              </a:extLst>
            </p:cNvPr>
            <p:cNvSpPr/>
            <p:nvPr/>
          </p:nvSpPr>
          <p:spPr>
            <a:xfrm>
              <a:off x="3707157" y="4411408"/>
              <a:ext cx="220374" cy="220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482B4EDC-E909-48F9-ADB5-CF3212FFF5A5}"/>
                </a:ext>
              </a:extLst>
            </p:cNvPr>
            <p:cNvSpPr/>
            <p:nvPr/>
          </p:nvSpPr>
          <p:spPr>
            <a:xfrm>
              <a:off x="4973966" y="4411408"/>
              <a:ext cx="220374" cy="220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673AE973-487B-4DFB-9A90-BB008BA6702C}"/>
                </a:ext>
              </a:extLst>
            </p:cNvPr>
            <p:cNvSpPr/>
            <p:nvPr/>
          </p:nvSpPr>
          <p:spPr>
            <a:xfrm>
              <a:off x="2667977" y="5102669"/>
              <a:ext cx="220374" cy="220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27BBE451-3F66-4672-8777-35E107E18776}"/>
                </a:ext>
              </a:extLst>
            </p:cNvPr>
            <p:cNvSpPr/>
            <p:nvPr/>
          </p:nvSpPr>
          <p:spPr>
            <a:xfrm>
              <a:off x="1130209" y="5102669"/>
              <a:ext cx="220374" cy="220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10175D53-FB5B-4666-986B-8FED9B71CB05}"/>
                </a:ext>
              </a:extLst>
            </p:cNvPr>
            <p:cNvSpPr/>
            <p:nvPr/>
          </p:nvSpPr>
          <p:spPr>
            <a:xfrm>
              <a:off x="5898136" y="4410445"/>
              <a:ext cx="220374" cy="220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67B52109-40BD-42D2-A7A5-6D23BB89F877}"/>
                </a:ext>
              </a:extLst>
            </p:cNvPr>
            <p:cNvSpPr/>
            <p:nvPr/>
          </p:nvSpPr>
          <p:spPr>
            <a:xfrm>
              <a:off x="6435182" y="4410445"/>
              <a:ext cx="220374" cy="220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BDA4108D-C2F1-4BF0-ADE0-59EF780F2EA1}"/>
                </a:ext>
              </a:extLst>
            </p:cNvPr>
            <p:cNvSpPr/>
            <p:nvPr/>
          </p:nvSpPr>
          <p:spPr>
            <a:xfrm>
              <a:off x="5898136" y="5747988"/>
              <a:ext cx="220374" cy="220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04ED347-AD2E-4B2B-8801-4D8A9D6A3276}"/>
                </a:ext>
              </a:extLst>
            </p:cNvPr>
            <p:cNvSpPr/>
            <p:nvPr/>
          </p:nvSpPr>
          <p:spPr>
            <a:xfrm>
              <a:off x="7844250" y="5747988"/>
              <a:ext cx="220374" cy="220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948B13BF-49CE-4243-86BE-4064D3624494}"/>
                </a:ext>
              </a:extLst>
            </p:cNvPr>
            <p:cNvSpPr/>
            <p:nvPr/>
          </p:nvSpPr>
          <p:spPr>
            <a:xfrm>
              <a:off x="7844250" y="5209824"/>
              <a:ext cx="220374" cy="2203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240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91239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3912393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80C806-FC04-4A3C-89C8-A631D0BF7F5C}"/>
              </a:ext>
            </a:extLst>
          </p:cNvPr>
          <p:cNvSpPr/>
          <p:nvPr/>
        </p:nvSpPr>
        <p:spPr>
          <a:xfrm>
            <a:off x="766118" y="1158657"/>
            <a:ext cx="7611763" cy="422405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/>
          <a:p>
            <a:r>
              <a:rPr lang="en-GB" altLang="en-US" dirty="0"/>
              <a:t>Look at these letters: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E8013B-3F68-4E54-93EC-56B911688E90}"/>
              </a:ext>
            </a:extLst>
          </p:cNvPr>
          <p:cNvSpPr/>
          <p:nvPr/>
        </p:nvSpPr>
        <p:spPr>
          <a:xfrm>
            <a:off x="445573" y="702863"/>
            <a:ext cx="34453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Recognise Right Angles in Shapes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E58465-3319-493D-8857-A1070BC8A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-4612" r="24746" b="61166"/>
          <a:stretch/>
        </p:blipFill>
        <p:spPr>
          <a:xfrm flipH="1">
            <a:off x="6937881" y="4652825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AC3"/>
            </a:solidFill>
          </a:ln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2220270-B932-4D19-B154-3AF6F3144E31}"/>
              </a:ext>
            </a:extLst>
          </p:cNvPr>
          <p:cNvSpPr/>
          <p:nvPr/>
        </p:nvSpPr>
        <p:spPr>
          <a:xfrm>
            <a:off x="3810941" y="4406679"/>
            <a:ext cx="3213606" cy="1152525"/>
          </a:xfrm>
          <a:prstGeom prst="wedgeEllipseCallout">
            <a:avLst>
              <a:gd name="adj1" fmla="val 54190"/>
              <a:gd name="adj2" fmla="val 5653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Can you see right angles where any of the lines meet?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7A2319-D5AF-4240-A6B0-670639800469}"/>
              </a:ext>
            </a:extLst>
          </p:cNvPr>
          <p:cNvSpPr/>
          <p:nvPr/>
        </p:nvSpPr>
        <p:spPr>
          <a:xfrm>
            <a:off x="1976577" y="1298796"/>
            <a:ext cx="557396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9900" b="1" dirty="0">
                <a:latin typeface="Arial" panose="020B0604020202020204" pitchFamily="34" charset="0"/>
                <a:cs typeface="Arial" panose="020B0604020202020204" pitchFamily="34" charset="0"/>
              </a:rPr>
              <a:t>HEN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33D763F-BBE2-40FD-BE39-ACDE6A6C1233}"/>
              </a:ext>
            </a:extLst>
          </p:cNvPr>
          <p:cNvGrpSpPr/>
          <p:nvPr/>
        </p:nvGrpSpPr>
        <p:grpSpPr>
          <a:xfrm>
            <a:off x="2615243" y="2303071"/>
            <a:ext cx="1996676" cy="1193075"/>
            <a:chOff x="2615243" y="2303071"/>
            <a:chExt cx="1996676" cy="119307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19094798-6E23-489E-BF1A-9991AD33D6CB}"/>
                </a:ext>
              </a:extLst>
            </p:cNvPr>
            <p:cNvSpPr/>
            <p:nvPr/>
          </p:nvSpPr>
          <p:spPr>
            <a:xfrm>
              <a:off x="4444043" y="2532941"/>
              <a:ext cx="167876" cy="167876"/>
            </a:xfrm>
            <a:prstGeom prst="rect">
              <a:avLst/>
            </a:prstGeom>
            <a:solidFill>
              <a:srgbClr val="F0811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010E4633-0688-471C-BD90-659150F2144C}"/>
                </a:ext>
              </a:extLst>
            </p:cNvPr>
            <p:cNvSpPr/>
            <p:nvPr/>
          </p:nvSpPr>
          <p:spPr>
            <a:xfrm>
              <a:off x="4444043" y="2303071"/>
              <a:ext cx="167876" cy="167876"/>
            </a:xfrm>
            <a:prstGeom prst="rect">
              <a:avLst/>
            </a:prstGeom>
            <a:solidFill>
              <a:srgbClr val="F0811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BEFFFE32-490D-485F-B45A-89FB8B44F871}"/>
                </a:ext>
              </a:extLst>
            </p:cNvPr>
            <p:cNvSpPr/>
            <p:nvPr/>
          </p:nvSpPr>
          <p:spPr>
            <a:xfrm>
              <a:off x="4444043" y="3328270"/>
              <a:ext cx="167876" cy="167876"/>
            </a:xfrm>
            <a:prstGeom prst="rect">
              <a:avLst/>
            </a:prstGeom>
            <a:solidFill>
              <a:srgbClr val="F0811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1F272890-78AF-41C3-A1C5-CE1EC0673416}"/>
                </a:ext>
              </a:extLst>
            </p:cNvPr>
            <p:cNvSpPr/>
            <p:nvPr/>
          </p:nvSpPr>
          <p:spPr>
            <a:xfrm>
              <a:off x="4444043" y="2998110"/>
              <a:ext cx="167876" cy="167876"/>
            </a:xfrm>
            <a:prstGeom prst="rect">
              <a:avLst/>
            </a:prstGeom>
            <a:solidFill>
              <a:srgbClr val="F0811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78A134CF-CC42-4A2B-99B1-0233E75E8546}"/>
                </a:ext>
              </a:extLst>
            </p:cNvPr>
            <p:cNvSpPr/>
            <p:nvPr/>
          </p:nvSpPr>
          <p:spPr>
            <a:xfrm>
              <a:off x="2615243" y="2536286"/>
              <a:ext cx="167876" cy="167876"/>
            </a:xfrm>
            <a:prstGeom prst="rect">
              <a:avLst/>
            </a:prstGeom>
            <a:solidFill>
              <a:srgbClr val="F0811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C32960E8-B2C0-495C-82AB-3A5E8963B7AB}"/>
                </a:ext>
              </a:extLst>
            </p:cNvPr>
            <p:cNvSpPr/>
            <p:nvPr/>
          </p:nvSpPr>
          <p:spPr>
            <a:xfrm>
              <a:off x="3161552" y="2536286"/>
              <a:ext cx="167876" cy="167876"/>
            </a:xfrm>
            <a:prstGeom prst="rect">
              <a:avLst/>
            </a:prstGeom>
            <a:solidFill>
              <a:srgbClr val="F0811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8E907F6-86FD-4253-83D2-3EDAD083CC15}"/>
                </a:ext>
              </a:extLst>
            </p:cNvPr>
            <p:cNvSpPr/>
            <p:nvPr/>
          </p:nvSpPr>
          <p:spPr>
            <a:xfrm>
              <a:off x="2615243" y="3005197"/>
              <a:ext cx="167876" cy="167876"/>
            </a:xfrm>
            <a:prstGeom prst="rect">
              <a:avLst/>
            </a:prstGeom>
            <a:solidFill>
              <a:srgbClr val="F0811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234DA068-43B5-402D-A1D3-411E4AC8EBB4}"/>
                </a:ext>
              </a:extLst>
            </p:cNvPr>
            <p:cNvSpPr/>
            <p:nvPr/>
          </p:nvSpPr>
          <p:spPr>
            <a:xfrm>
              <a:off x="3158423" y="3006511"/>
              <a:ext cx="167876" cy="167876"/>
            </a:xfrm>
            <a:prstGeom prst="rect">
              <a:avLst/>
            </a:prstGeom>
            <a:solidFill>
              <a:srgbClr val="F08115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912393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cxnSp>
        <p:nvCxnSpPr>
          <p:cNvPr id="68" name="Straight Connector 67"/>
          <p:cNvCxnSpPr/>
          <p:nvPr/>
        </p:nvCxnSpPr>
        <p:spPr>
          <a:xfrm>
            <a:off x="3912393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180C806-FC04-4A3C-89C8-A631D0BF7F5C}"/>
              </a:ext>
            </a:extLst>
          </p:cNvPr>
          <p:cNvSpPr/>
          <p:nvPr/>
        </p:nvSpPr>
        <p:spPr>
          <a:xfrm>
            <a:off x="766118" y="1158657"/>
            <a:ext cx="7611763" cy="422405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/>
          <a:p>
            <a:r>
              <a:rPr lang="en-GB" altLang="en-US" dirty="0"/>
              <a:t>One of these shapes is different to the others: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2E8013B-3F68-4E54-93EC-56B911688E90}"/>
              </a:ext>
            </a:extLst>
          </p:cNvPr>
          <p:cNvSpPr/>
          <p:nvPr/>
        </p:nvSpPr>
        <p:spPr>
          <a:xfrm>
            <a:off x="445573" y="702863"/>
            <a:ext cx="34453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Recognise Right Angles in Shapes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DE58465-3319-493D-8857-A1070BC8AA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98" t="-3715" r="15780" b="58324"/>
          <a:stretch/>
        </p:blipFill>
        <p:spPr>
          <a:xfrm flipH="1">
            <a:off x="766118" y="4652825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AC3"/>
            </a:solidFill>
          </a:ln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xmlns="" id="{82220270-B932-4D19-B154-3AF6F3144E31}"/>
              </a:ext>
            </a:extLst>
          </p:cNvPr>
          <p:cNvSpPr/>
          <p:nvPr/>
        </p:nvSpPr>
        <p:spPr>
          <a:xfrm>
            <a:off x="2098692" y="4406679"/>
            <a:ext cx="1538146" cy="1152525"/>
          </a:xfrm>
          <a:prstGeom prst="wedgeEllipseCallout">
            <a:avLst>
              <a:gd name="adj1" fmla="val -59706"/>
              <a:gd name="adj2" fmla="val 528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Can you explain why?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954B55C-1BF5-48F3-90DA-695AC1867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1" y="2486837"/>
            <a:ext cx="2030279" cy="14688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3C94998-28FE-492C-8050-F9ADBF6A0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18" y="2534100"/>
            <a:ext cx="1389889" cy="13885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2BA9690-1327-4A5C-A01A-BBB0B0D37D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30" y="2524856"/>
            <a:ext cx="811548" cy="1397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F5DBDB-C5E5-403F-9A2A-CB31D345E0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749" y="2534099"/>
            <a:ext cx="1596476" cy="13885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1391E3-17F2-41C2-BB64-34EFD2DAA261}"/>
              </a:ext>
            </a:extLst>
          </p:cNvPr>
          <p:cNvSpPr/>
          <p:nvPr/>
        </p:nvSpPr>
        <p:spPr>
          <a:xfrm>
            <a:off x="5221480" y="4642325"/>
            <a:ext cx="1700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triangle is the only shape without a right angle.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A96D407-F805-4596-9573-974E4A195AE1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71987" y="3922639"/>
            <a:ext cx="0" cy="66377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FE11010C-0FFD-4FA6-83F7-80DD47A5744B}"/>
              </a:ext>
            </a:extLst>
          </p:cNvPr>
          <p:cNvCxnSpPr>
            <a:cxnSpLocks/>
          </p:cNvCxnSpPr>
          <p:nvPr/>
        </p:nvCxnSpPr>
        <p:spPr>
          <a:xfrm flipH="1">
            <a:off x="5221480" y="4586416"/>
            <a:ext cx="17000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48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E066BC8C-C700-49C5-BFA3-FE488F33DA2A}"/>
              </a:ext>
            </a:extLst>
          </p:cNvPr>
          <p:cNvCxnSpPr/>
          <p:nvPr/>
        </p:nvCxnSpPr>
        <p:spPr>
          <a:xfrm flipV="1">
            <a:off x="5514973" y="2762250"/>
            <a:ext cx="1104901" cy="29051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24841A7-57E8-4C18-9271-3015AB907FF4}"/>
              </a:ext>
            </a:extLst>
          </p:cNvPr>
          <p:cNvSpPr/>
          <p:nvPr/>
        </p:nvSpPr>
        <p:spPr>
          <a:xfrm>
            <a:off x="3916206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7B84B83-46D0-4117-9F48-CB9F71444583}"/>
              </a:ext>
            </a:extLst>
          </p:cNvPr>
          <p:cNvCxnSpPr/>
          <p:nvPr/>
        </p:nvCxnSpPr>
        <p:spPr>
          <a:xfrm>
            <a:off x="391620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6EC734-6911-495A-BBED-17338E591DB6}"/>
              </a:ext>
            </a:extLst>
          </p:cNvPr>
          <p:cNvSpPr/>
          <p:nvPr/>
        </p:nvSpPr>
        <p:spPr>
          <a:xfrm>
            <a:off x="445573" y="702863"/>
            <a:ext cx="34453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Recognise Right Angles in Shapes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3109921-B906-44F5-85B2-1FE826122B0B}"/>
              </a:ext>
            </a:extLst>
          </p:cNvPr>
          <p:cNvSpPr/>
          <p:nvPr/>
        </p:nvSpPr>
        <p:spPr>
          <a:xfrm>
            <a:off x="766118" y="1158657"/>
            <a:ext cx="7611763" cy="699404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/>
          <a:p>
            <a:r>
              <a:rPr lang="en-GB" altLang="en-US" dirty="0"/>
              <a:t>Three children have drawn a shape each.</a:t>
            </a:r>
          </a:p>
          <a:p>
            <a:r>
              <a:rPr lang="en-GB" altLang="en-US" dirty="0"/>
              <a:t>Can you match the child to their shape from their descriptions?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5BE6B7B3-98D7-43EB-9620-21E646F32E99}"/>
              </a:ext>
            </a:extLst>
          </p:cNvPr>
          <p:cNvGrpSpPr/>
          <p:nvPr/>
        </p:nvGrpSpPr>
        <p:grpSpPr>
          <a:xfrm>
            <a:off x="766118" y="1978195"/>
            <a:ext cx="922200" cy="1263014"/>
            <a:chOff x="766118" y="1978195"/>
            <a:chExt cx="922200" cy="12630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4F0B715-9B1F-405A-9DF8-40DE9D6BE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3" t="-1150" r="11568" b="77844"/>
            <a:stretch/>
          </p:blipFill>
          <p:spPr>
            <a:xfrm>
              <a:off x="766118" y="1978195"/>
              <a:ext cx="922200" cy="9222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529C"/>
              </a:solidFill>
            </a:ln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31A7BCD-0192-4DAF-9541-50805C8EB375}"/>
                </a:ext>
              </a:extLst>
            </p:cNvPr>
            <p:cNvSpPr/>
            <p:nvPr/>
          </p:nvSpPr>
          <p:spPr>
            <a:xfrm>
              <a:off x="791226" y="2871877"/>
              <a:ext cx="8338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Penny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BA20F47-8CE8-497D-9AE5-38B654C2A028}"/>
              </a:ext>
            </a:extLst>
          </p:cNvPr>
          <p:cNvGrpSpPr/>
          <p:nvPr/>
        </p:nvGrpSpPr>
        <p:grpSpPr>
          <a:xfrm>
            <a:off x="650963" y="3445190"/>
            <a:ext cx="1114408" cy="1282007"/>
            <a:chOff x="650963" y="3445190"/>
            <a:chExt cx="1114408" cy="12820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8E05B77-A82C-4D1E-858D-35238FA04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2" t="-3033" r="27362" b="80051"/>
            <a:stretch/>
          </p:blipFill>
          <p:spPr>
            <a:xfrm>
              <a:off x="766118" y="3445190"/>
              <a:ext cx="922200" cy="922200"/>
            </a:xfrm>
            <a:prstGeom prst="ellipse">
              <a:avLst/>
            </a:prstGeom>
            <a:ln w="57150">
              <a:solidFill>
                <a:srgbClr val="00529C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03F4B6C-445A-4A6C-8B1E-1D3D11A908D4}"/>
                </a:ext>
              </a:extLst>
            </p:cNvPr>
            <p:cNvSpPr/>
            <p:nvPr/>
          </p:nvSpPr>
          <p:spPr>
            <a:xfrm>
              <a:off x="650963" y="4357865"/>
              <a:ext cx="11144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Angelina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C03419E6-A167-43FF-BF88-3A1B45341119}"/>
              </a:ext>
            </a:extLst>
          </p:cNvPr>
          <p:cNvGrpSpPr/>
          <p:nvPr/>
        </p:nvGrpSpPr>
        <p:grpSpPr>
          <a:xfrm>
            <a:off x="723900" y="4931235"/>
            <a:ext cx="964418" cy="1265666"/>
            <a:chOff x="723900" y="4931235"/>
            <a:chExt cx="964418" cy="12656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14DCFCC5-D470-4B0A-A7AE-86930C088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28" t="-442" r="26349" b="77597"/>
            <a:stretch/>
          </p:blipFill>
          <p:spPr>
            <a:xfrm>
              <a:off x="766118" y="4931235"/>
              <a:ext cx="922200" cy="9222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529C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5012EBA-E0C1-41A2-875F-B871AFBEB4A2}"/>
                </a:ext>
              </a:extLst>
            </p:cNvPr>
            <p:cNvSpPr/>
            <p:nvPr/>
          </p:nvSpPr>
          <p:spPr>
            <a:xfrm>
              <a:off x="723900" y="5827569"/>
              <a:ext cx="9012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/>
                <a:t>Joseph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F2C0790-B929-4B96-80B5-99AB03CDD02C}"/>
              </a:ext>
            </a:extLst>
          </p:cNvPr>
          <p:cNvSpPr/>
          <p:nvPr/>
        </p:nvSpPr>
        <p:spPr>
          <a:xfrm rot="5400000">
            <a:off x="6957935" y="1640136"/>
            <a:ext cx="1094879" cy="1771000"/>
          </a:xfrm>
          <a:prstGeom prst="rect">
            <a:avLst/>
          </a:prstGeom>
          <a:solidFill>
            <a:srgbClr val="B4497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8FF0EE1E-A891-4C6F-AAED-48E1FFBA36E3}"/>
              </a:ext>
            </a:extLst>
          </p:cNvPr>
          <p:cNvSpPr/>
          <p:nvPr/>
        </p:nvSpPr>
        <p:spPr>
          <a:xfrm>
            <a:off x="1803471" y="2065151"/>
            <a:ext cx="3711504" cy="922200"/>
          </a:xfrm>
          <a:prstGeom prst="wedgeRoundRectCallout">
            <a:avLst>
              <a:gd name="adj1" fmla="val -59584"/>
              <a:gd name="adj2" fmla="val 1772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kern="0" dirty="0">
                <a:solidFill>
                  <a:schemeClr val="tx1"/>
                </a:solidFill>
              </a:rPr>
              <a:t>My shape has half the number of right angles that Joseph’s has.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xmlns="" id="{E23F95F6-5ADF-4F63-B42E-93E79B5B4133}"/>
              </a:ext>
            </a:extLst>
          </p:cNvPr>
          <p:cNvSpPr/>
          <p:nvPr/>
        </p:nvSpPr>
        <p:spPr>
          <a:xfrm>
            <a:off x="1803470" y="3350235"/>
            <a:ext cx="3711503" cy="1185409"/>
          </a:xfrm>
          <a:prstGeom prst="wedgeRoundRectCallout">
            <a:avLst>
              <a:gd name="adj1" fmla="val -59584"/>
              <a:gd name="adj2" fmla="val 1772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kern="0" dirty="0">
                <a:solidFill>
                  <a:schemeClr val="tx1"/>
                </a:solidFill>
              </a:rPr>
              <a:t>My shape has as least double the number of right angles that Joseph’s shape has.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xmlns="" id="{1A943ED7-36F1-43B6-BEBC-4B56F1B780DF}"/>
              </a:ext>
            </a:extLst>
          </p:cNvPr>
          <p:cNvSpPr/>
          <p:nvPr/>
        </p:nvSpPr>
        <p:spPr>
          <a:xfrm>
            <a:off x="1803471" y="5031764"/>
            <a:ext cx="3711502" cy="922200"/>
          </a:xfrm>
          <a:prstGeom prst="wedgeRoundRectCallout">
            <a:avLst>
              <a:gd name="adj1" fmla="val -59584"/>
              <a:gd name="adj2" fmla="val 1772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kern="0" dirty="0">
                <a:solidFill>
                  <a:schemeClr val="tx1"/>
                </a:solidFill>
              </a:rPr>
              <a:t>My shape has the same number of right angles as a square.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A4F33BC6-3F24-4CB5-8D8F-F61E2E57CDE0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5514975" y="2526251"/>
            <a:ext cx="1220614" cy="16885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Top Corners Snipped 26">
            <a:extLst>
              <a:ext uri="{FF2B5EF4-FFF2-40B4-BE49-F238E27FC236}">
                <a16:creationId xmlns:a16="http://schemas.microsoft.com/office/drawing/2014/main" xmlns="" id="{4291BACF-8197-4C8D-A38E-598F7D5B6284}"/>
              </a:ext>
            </a:extLst>
          </p:cNvPr>
          <p:cNvSpPr/>
          <p:nvPr/>
        </p:nvSpPr>
        <p:spPr>
          <a:xfrm>
            <a:off x="6683241" y="3396115"/>
            <a:ext cx="1694639" cy="1185409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F0811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DA8BD6A-F49B-4603-AD4F-1641140C0976}"/>
              </a:ext>
            </a:extLst>
          </p:cNvPr>
          <p:cNvCxnSpPr>
            <a:cxnSpLocks/>
          </p:cNvCxnSpPr>
          <p:nvPr/>
        </p:nvCxnSpPr>
        <p:spPr>
          <a:xfrm>
            <a:off x="5514973" y="4010782"/>
            <a:ext cx="1463604" cy="15941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ross 27">
            <a:extLst>
              <a:ext uri="{FF2B5EF4-FFF2-40B4-BE49-F238E27FC236}">
                <a16:creationId xmlns:a16="http://schemas.microsoft.com/office/drawing/2014/main" xmlns="" id="{1828E456-5FD1-401E-A3D4-9FBCC6AF492C}"/>
              </a:ext>
            </a:extLst>
          </p:cNvPr>
          <p:cNvSpPr/>
          <p:nvPr/>
        </p:nvSpPr>
        <p:spPr>
          <a:xfrm>
            <a:off x="6915368" y="4914894"/>
            <a:ext cx="1237161" cy="1155940"/>
          </a:xfrm>
          <a:prstGeom prst="plus">
            <a:avLst>
              <a:gd name="adj" fmla="val 27721"/>
            </a:avLst>
          </a:prstGeom>
          <a:solidFill>
            <a:srgbClr val="007A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E495364-88E0-43A3-BDC8-6DE3A20C83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-4612" r="24746" b="61166"/>
          <a:stretch/>
        </p:blipFill>
        <p:spPr>
          <a:xfrm flipH="1">
            <a:off x="6937881" y="4652825"/>
            <a:ext cx="1440000" cy="144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AC3"/>
            </a:solidFill>
          </a:ln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24841A7-57E8-4C18-9271-3015AB907FF4}"/>
              </a:ext>
            </a:extLst>
          </p:cNvPr>
          <p:cNvSpPr/>
          <p:nvPr/>
        </p:nvSpPr>
        <p:spPr>
          <a:xfrm>
            <a:off x="3916206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F7B84B83-46D0-4117-9F48-CB9F71444583}"/>
              </a:ext>
            </a:extLst>
          </p:cNvPr>
          <p:cNvCxnSpPr/>
          <p:nvPr/>
        </p:nvCxnSpPr>
        <p:spPr>
          <a:xfrm>
            <a:off x="3916206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16EC734-6911-495A-BBED-17338E591DB6}"/>
              </a:ext>
            </a:extLst>
          </p:cNvPr>
          <p:cNvSpPr/>
          <p:nvPr/>
        </p:nvSpPr>
        <p:spPr>
          <a:xfrm>
            <a:off x="445573" y="702863"/>
            <a:ext cx="3445389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Recognise Right Angles in Shapes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3109921-B906-44F5-85B2-1FE826122B0B}"/>
              </a:ext>
            </a:extLst>
          </p:cNvPr>
          <p:cNvSpPr/>
          <p:nvPr/>
        </p:nvSpPr>
        <p:spPr>
          <a:xfrm>
            <a:off x="766118" y="1158657"/>
            <a:ext cx="7611763" cy="422405"/>
          </a:xfrm>
          <a:prstGeom prst="rect">
            <a:avLst/>
          </a:prstGeom>
          <a:noFill/>
          <a:ln w="28575">
            <a:noFill/>
          </a:ln>
        </p:spPr>
        <p:txBody>
          <a:bodyPr wrap="square" lIns="72000" tIns="72000" rIns="72000" bIns="72000">
            <a:spAutoFit/>
          </a:bodyPr>
          <a:lstStyle/>
          <a:p>
            <a:r>
              <a:rPr lang="en-GB" altLang="en-US" dirty="0"/>
              <a:t>Look at this picture.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459CCB-5054-4871-A35C-ABA1A90255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11" y="1683551"/>
            <a:ext cx="2314926" cy="4411245"/>
          </a:xfrm>
          <a:prstGeom prst="rect">
            <a:avLst/>
          </a:prstGeom>
        </p:spPr>
      </p:pic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xmlns="" id="{092C6B6A-7419-45E6-9CD7-CED98A7DAC6F}"/>
              </a:ext>
            </a:extLst>
          </p:cNvPr>
          <p:cNvSpPr/>
          <p:nvPr/>
        </p:nvSpPr>
        <p:spPr>
          <a:xfrm>
            <a:off x="5242379" y="3886036"/>
            <a:ext cx="2110921" cy="1439999"/>
          </a:xfrm>
          <a:prstGeom prst="wedgeEllipseCallout">
            <a:avLst>
              <a:gd name="adj1" fmla="val 38981"/>
              <a:gd name="adj2" fmla="val 6199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kern="0" dirty="0">
                <a:solidFill>
                  <a:srgbClr val="000000"/>
                </a:solidFill>
              </a:rPr>
              <a:t>How many right angles can you spot in it?</a:t>
            </a:r>
          </a:p>
        </p:txBody>
      </p:sp>
    </p:spTree>
    <p:extLst>
      <p:ext uri="{BB962C8B-B14F-4D97-AF65-F5344CB8AC3E}">
        <p14:creationId xmlns:p14="http://schemas.microsoft.com/office/powerpoint/2010/main" val="285686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</TotalTime>
  <Words>284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Abi Haigh</dc:creator>
  <cp:lastModifiedBy>Emily Manners</cp:lastModifiedBy>
  <cp:revision>128</cp:revision>
  <dcterms:created xsi:type="dcterms:W3CDTF">2019-04-17T11:35:15Z</dcterms:created>
  <dcterms:modified xsi:type="dcterms:W3CDTF">2020-03-31T20:09:46Z</dcterms:modified>
</cp:coreProperties>
</file>